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496" r:id="rId5"/>
    <p:sldId id="256" r:id="rId6"/>
    <p:sldId id="284" r:id="rId7"/>
    <p:sldId id="285" r:id="rId8"/>
    <p:sldId id="272" r:id="rId9"/>
    <p:sldId id="271" r:id="rId10"/>
    <p:sldId id="276" r:id="rId11"/>
    <p:sldId id="283" r:id="rId12"/>
    <p:sldId id="282" r:id="rId13"/>
    <p:sldId id="278" r:id="rId14"/>
    <p:sldId id="279" r:id="rId15"/>
    <p:sldId id="286" r:id="rId16"/>
    <p:sldId id="280" r:id="rId17"/>
    <p:sldId id="28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81"/>
    <a:srgbClr val="A0CADC"/>
    <a:srgbClr val="FFFFFF"/>
    <a:srgbClr val="FF9900"/>
    <a:srgbClr val="9C193A"/>
    <a:srgbClr val="F6F9FC"/>
    <a:srgbClr val="FAD3D4"/>
    <a:srgbClr val="DDE6D5"/>
    <a:srgbClr val="ECF3F8"/>
    <a:srgbClr val="D4E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87811" autoAdjust="0"/>
  </p:normalViewPr>
  <p:slideViewPr>
    <p:cSldViewPr snapToGrid="0">
      <p:cViewPr varScale="1">
        <p:scale>
          <a:sx n="92" d="100"/>
          <a:sy n="92" d="100"/>
        </p:scale>
        <p:origin x="208" y="1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B1894-44D5-4A00-B7B4-3EED9C0CD65A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8A0C5-2B01-4E49-AD3E-4E7697397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851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46113-99EE-47ED-8069-50833CEF5E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599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TNA Catalogue Ref: PREM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49/412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8A0C5-2B01-4E49-AD3E-4E76973979F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249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TNA Catalogue Ref: PREM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49/412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8A0C5-2B01-4E49-AD3E-4E76973979F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240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TNA Catalogue Ref: 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 93/171/33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8A0C5-2B01-4E49-AD3E-4E76973979F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000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TNA Catalogue Ref: 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 93/171/33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8A0C5-2B01-4E49-AD3E-4E76973979F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164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NAI Catalogue Ref: DFA_2021_53_15 p1 and p2</a:t>
            </a:r>
          </a:p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careful not to reveal the date – answer on slide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8A0C5-2B01-4E49-AD3E-4E76973979F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561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NAI Catalogue Ref: DFA_2021_53_15 p1 and p2</a:t>
            </a:r>
          </a:p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careful not to reveal the date – answer on slide 4</a:t>
            </a:r>
          </a:p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8A0C5-2B01-4E49-AD3E-4E76973979F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504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NAI Catalogue Ref: DFA_2021_53_15 p1 and p2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8A0C5-2B01-4E49-AD3E-4E76973979F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401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TNA 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Catalogue Ref: 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 93/171/33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8A0C5-2B01-4E49-AD3E-4E76973979F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86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TNA Catalogue Ref: FO 93/171/33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8A0C5-2B01-4E49-AD3E-4E76973979F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66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Getty Images – 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635240049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8A0C5-2B01-4E49-AD3E-4E76973979F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937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Reuters Images-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RTRD2XQ</a:t>
            </a: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8A0C5-2B01-4E49-AD3E-4E76973979F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286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information from CAIN</a:t>
            </a:r>
          </a:p>
          <a:p>
            <a:r>
              <a:rPr lang="en-GB" dirty="0"/>
              <a:t>There are numerous terms on this timeline (e.g. people and acronyms) which will require explanation (</a:t>
            </a:r>
            <a:r>
              <a:rPr lang="en-GB"/>
              <a:t>see useful list in teachers</a:t>
            </a:r>
            <a:r>
              <a:rPr lang="en-GB" dirty="0"/>
              <a:t>’ </a:t>
            </a:r>
            <a:r>
              <a:rPr lang="en-GB"/>
              <a:t>notes document.)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8A0C5-2B01-4E49-AD3E-4E76973979F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85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">
    <p:bg>
      <p:bgPr>
        <a:solidFill>
          <a:srgbClr val="A0C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47700" y="501671"/>
            <a:ext cx="9145587" cy="725487"/>
          </a:xfrm>
          <a:prstGeom prst="rect">
            <a:avLst/>
          </a:prstGeom>
          <a:solidFill>
            <a:srgbClr val="002381"/>
          </a:solidFill>
          <a:ln>
            <a:solidFill>
              <a:srgbClr val="002381"/>
            </a:solidFill>
          </a:ln>
        </p:spPr>
        <p:txBody>
          <a:bodyPr anchor="ctr"/>
          <a:lstStyle>
            <a:lvl1pPr marL="0" indent="0">
              <a:buNone/>
              <a:defRPr sz="4000" b="1" baseline="0">
                <a:ln>
                  <a:solidFill>
                    <a:srgbClr val="A0CADC"/>
                  </a:solidFill>
                </a:ln>
                <a:solidFill>
                  <a:srgbClr val="A0CADC"/>
                </a:solidFill>
                <a:effectLst/>
                <a:latin typeface="Arial" panose="020B0604020202020204" pitchFamily="34" charset="0"/>
                <a:ea typeface="Roboto Mono" pitchFamily="2" charset="0"/>
                <a:cs typeface="Arial" panose="020B0604020202020204" pitchFamily="34" charset="0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47700" y="1352550"/>
            <a:ext cx="10934700" cy="4829175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>
                <a:solidFill>
                  <a:srgbClr val="002381"/>
                </a:solidFill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198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36">
          <p15:clr>
            <a:srgbClr val="FBAE40"/>
          </p15:clr>
        </p15:guide>
        <p15:guide id="2" pos="7106">
          <p15:clr>
            <a:srgbClr val="FBAE40"/>
          </p15:clr>
        </p15:guide>
        <p15:guide id="3" orient="horz" pos="414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049">
          <p15:clr>
            <a:srgbClr val="FBAE40"/>
          </p15:clr>
        </p15:guide>
        <p15:guide id="6" orient="horz" pos="1366">
          <p15:clr>
            <a:srgbClr val="FBAE40"/>
          </p15:clr>
        </p15:guide>
        <p15:guide id="7" orient="horz" pos="1684">
          <p15:clr>
            <a:srgbClr val="FBAE40"/>
          </p15:clr>
        </p15:guide>
        <p15:guide id="8" orient="horz" pos="2001">
          <p15:clr>
            <a:srgbClr val="FBAE40"/>
          </p15:clr>
        </p15:guide>
        <p15:guide id="9" orient="horz" pos="2319">
          <p15:clr>
            <a:srgbClr val="FBAE40"/>
          </p15:clr>
        </p15:guide>
        <p15:guide id="10" orient="horz" pos="2954">
          <p15:clr>
            <a:srgbClr val="FBAE40"/>
          </p15:clr>
        </p15:guide>
        <p15:guide id="11" orient="horz" pos="3271">
          <p15:clr>
            <a:srgbClr val="FBAE40"/>
          </p15:clr>
        </p15:guide>
        <p15:guide id="12" orient="horz" pos="3589">
          <p15:clr>
            <a:srgbClr val="FBAE40"/>
          </p15:clr>
        </p15:guide>
        <p15:guide id="13" orient="horz" pos="3906">
          <p15:clr>
            <a:srgbClr val="FBAE40"/>
          </p15:clr>
        </p15:guide>
        <p15:guide id="14" orient="horz" pos="422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slide">
    <p:bg>
      <p:bgPr>
        <a:solidFill>
          <a:srgbClr val="A0C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551714" y="1352550"/>
            <a:ext cx="6130212" cy="725487"/>
          </a:xfrm>
          <a:prstGeom prst="rect">
            <a:avLst/>
          </a:prstGeom>
          <a:solidFill>
            <a:srgbClr val="002381"/>
          </a:solidFill>
          <a:ln>
            <a:solidFill>
              <a:srgbClr val="002381"/>
            </a:solidFill>
          </a:ln>
        </p:spPr>
        <p:txBody>
          <a:bodyPr anchor="ctr"/>
          <a:lstStyle>
            <a:lvl1pPr marL="0" indent="0">
              <a:buNone/>
              <a:defRPr sz="4000" b="1" baseline="0">
                <a:ln>
                  <a:solidFill>
                    <a:srgbClr val="A0CADC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Roboto Mono" pitchFamily="2" charset="0"/>
                <a:cs typeface="Arial" panose="020B0604020202020204" pitchFamily="34" charset="0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551713" y="2388637"/>
            <a:ext cx="6130213" cy="3793088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/>
          <a:lstStyle>
            <a:lvl1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>
                <a:solidFill>
                  <a:srgbClr val="002381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E5B1AB-B8E5-5D47-9C18-C833E9AC4C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3538" y="382588"/>
            <a:ext cx="4973637" cy="618648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94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36">
          <p15:clr>
            <a:srgbClr val="FBAE40"/>
          </p15:clr>
        </p15:guide>
        <p15:guide id="2" pos="7106">
          <p15:clr>
            <a:srgbClr val="FBAE40"/>
          </p15:clr>
        </p15:guide>
        <p15:guide id="3" orient="horz" pos="414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049">
          <p15:clr>
            <a:srgbClr val="FBAE40"/>
          </p15:clr>
        </p15:guide>
        <p15:guide id="6" orient="horz" pos="1366">
          <p15:clr>
            <a:srgbClr val="FBAE40"/>
          </p15:clr>
        </p15:guide>
        <p15:guide id="7" orient="horz" pos="1684">
          <p15:clr>
            <a:srgbClr val="FBAE40"/>
          </p15:clr>
        </p15:guide>
        <p15:guide id="8" orient="horz" pos="2001">
          <p15:clr>
            <a:srgbClr val="FBAE40"/>
          </p15:clr>
        </p15:guide>
        <p15:guide id="9" orient="horz" pos="2319">
          <p15:clr>
            <a:srgbClr val="FBAE40"/>
          </p15:clr>
        </p15:guide>
        <p15:guide id="10" orient="horz" pos="2954">
          <p15:clr>
            <a:srgbClr val="FBAE40"/>
          </p15:clr>
        </p15:guide>
        <p15:guide id="11" orient="horz" pos="3271">
          <p15:clr>
            <a:srgbClr val="FBAE40"/>
          </p15:clr>
        </p15:guide>
        <p15:guide id="12" orient="horz" pos="3589">
          <p15:clr>
            <a:srgbClr val="FBAE40"/>
          </p15:clr>
        </p15:guide>
        <p15:guide id="13" orient="horz" pos="3906">
          <p15:clr>
            <a:srgbClr val="FBAE40"/>
          </p15:clr>
        </p15:guide>
        <p15:guide id="14" orient="horz" pos="422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A0C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CC47BF2-E2BC-7D6B-2624-DEB15156D2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" y="5283203"/>
            <a:ext cx="1698202" cy="1698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180" y="5379530"/>
            <a:ext cx="1364601" cy="136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76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A0C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75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rgbClr val="A0C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FD0AFE8-C562-F106-7C51-6590C3123F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" y="5283203"/>
            <a:ext cx="1698202" cy="169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180" y="5379530"/>
            <a:ext cx="1364601" cy="136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5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A0C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1768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5164975" cy="2387600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Lesson Title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516497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Enquiry Question</a:t>
            </a:r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032625" y="0"/>
            <a:ext cx="5159375" cy="6858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874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0C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4EB74C1F-7756-0677-2136-5B55F74F0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 b="7203"/>
          <a:stretch/>
        </p:blipFill>
        <p:spPr>
          <a:xfrm>
            <a:off x="344528" y="2386692"/>
            <a:ext cx="8813660" cy="4252233"/>
          </a:xfrm>
          <a:prstGeom prst="rect">
            <a:avLst/>
          </a:prstGeom>
        </p:spPr>
      </p:pic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8F993028-6070-1E3F-11B7-84861DE4CE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15" b="7204"/>
          <a:stretch/>
        </p:blipFill>
        <p:spPr>
          <a:xfrm>
            <a:off x="344528" y="297180"/>
            <a:ext cx="8813660" cy="2150745"/>
          </a:xfrm>
          <a:prstGeom prst="rect">
            <a:avLst/>
          </a:prstGeom>
        </p:spPr>
      </p:pic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3DB2F45D-CBC6-E809-2EA3-E21458A9A0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 r="71117" b="7203"/>
          <a:stretch/>
        </p:blipFill>
        <p:spPr>
          <a:xfrm>
            <a:off x="9320888" y="2386692"/>
            <a:ext cx="2545632" cy="4252233"/>
          </a:xfrm>
          <a:prstGeom prst="rect">
            <a:avLst/>
          </a:pr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4EEBBBF2-C366-68F3-D135-CC3217F161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15" r="71117" b="7204"/>
          <a:stretch/>
        </p:blipFill>
        <p:spPr>
          <a:xfrm>
            <a:off x="9320888" y="297180"/>
            <a:ext cx="2545632" cy="215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4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Roboto Mono" pitchFamily="2" charset="0"/>
          <a:ea typeface="Roboto Mono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>
          <p15:clr>
            <a:srgbClr val="F26B43"/>
          </p15:clr>
        </p15:guide>
        <p15:guide id="2" pos="3840">
          <p15:clr>
            <a:srgbClr val="F26B43"/>
          </p15:clr>
        </p15:guide>
        <p15:guide id="3" pos="7582">
          <p15:clr>
            <a:srgbClr val="F26B43"/>
          </p15:clr>
        </p15:guide>
        <p15:guide id="4" pos="7106">
          <p15:clr>
            <a:srgbClr val="F26B43"/>
          </p15:clr>
        </p15:guide>
        <p15:guide id="5" pos="5700">
          <p15:clr>
            <a:srgbClr val="F26B43"/>
          </p15:clr>
        </p15:guide>
        <p15:guide id="6" pos="5246">
          <p15:clr>
            <a:srgbClr val="F26B43"/>
          </p15:clr>
        </p15:guide>
        <p15:guide id="7" pos="4770">
          <p15:clr>
            <a:srgbClr val="F26B43"/>
          </p15:clr>
        </p15:guide>
        <p15:guide id="8" pos="3364">
          <p15:clr>
            <a:srgbClr val="F26B43"/>
          </p15:clr>
        </p15:guide>
        <p15:guide id="9" pos="2910">
          <p15:clr>
            <a:srgbClr val="F26B43"/>
          </p15:clr>
        </p15:guide>
        <p15:guide id="10" pos="2434">
          <p15:clr>
            <a:srgbClr val="F26B43"/>
          </p15:clr>
        </p15:guide>
        <p15:guide id="11" pos="1958">
          <p15:clr>
            <a:srgbClr val="F26B43"/>
          </p15:clr>
        </p15:guide>
        <p15:guide id="12" pos="1504">
          <p15:clr>
            <a:srgbClr val="F26B43"/>
          </p15:clr>
        </p15:guide>
        <p15:guide id="13" pos="1028">
          <p15:clr>
            <a:srgbClr val="F26B43"/>
          </p15:clr>
        </p15:guide>
        <p15:guide id="14" pos="574">
          <p15:clr>
            <a:srgbClr val="F26B43"/>
          </p15:clr>
        </p15:guide>
        <p15:guide id="15" pos="98">
          <p15:clr>
            <a:srgbClr val="F26B43"/>
          </p15:clr>
        </p15:guide>
        <p15:guide id="16" pos="4294">
          <p15:clr>
            <a:srgbClr val="F26B43"/>
          </p15:clr>
        </p15:guide>
        <p15:guide id="17" pos="6176">
          <p15:clr>
            <a:srgbClr val="F26B43"/>
          </p15:clr>
        </p15:guide>
        <p15:guide id="18" pos="6652">
          <p15:clr>
            <a:srgbClr val="F26B43"/>
          </p15:clr>
        </p15:guide>
        <p15:guide id="19" orient="horz" pos="414">
          <p15:clr>
            <a:srgbClr val="F26B43"/>
          </p15:clr>
        </p15:guide>
        <p15:guide id="20" orient="horz" pos="731">
          <p15:clr>
            <a:srgbClr val="F26B43"/>
          </p15:clr>
        </p15:guide>
        <p15:guide id="21" orient="horz" pos="1049">
          <p15:clr>
            <a:srgbClr val="F26B43"/>
          </p15:clr>
        </p15:guide>
        <p15:guide id="22" orient="horz" pos="1366">
          <p15:clr>
            <a:srgbClr val="F26B43"/>
          </p15:clr>
        </p15:guide>
        <p15:guide id="23" orient="horz" pos="1684">
          <p15:clr>
            <a:srgbClr val="F26B43"/>
          </p15:clr>
        </p15:guide>
        <p15:guide id="24" orient="horz" pos="2001">
          <p15:clr>
            <a:srgbClr val="F26B43"/>
          </p15:clr>
        </p15:guide>
        <p15:guide id="25" orient="horz" pos="2319">
          <p15:clr>
            <a:srgbClr val="F26B43"/>
          </p15:clr>
        </p15:guide>
        <p15:guide id="26" orient="horz" pos="2636">
          <p15:clr>
            <a:srgbClr val="F26B43"/>
          </p15:clr>
        </p15:guide>
        <p15:guide id="27" orient="horz" pos="2954">
          <p15:clr>
            <a:srgbClr val="F26B43"/>
          </p15:clr>
        </p15:guide>
        <p15:guide id="28" orient="horz" pos="3271">
          <p15:clr>
            <a:srgbClr val="F26B43"/>
          </p15:clr>
        </p15:guide>
        <p15:guide id="29" orient="horz" pos="3589">
          <p15:clr>
            <a:srgbClr val="F26B43"/>
          </p15:clr>
        </p15:guide>
        <p15:guide id="30" orient="horz" pos="3906">
          <p15:clr>
            <a:srgbClr val="F26B43"/>
          </p15:clr>
        </p15:guide>
        <p15:guide id="31" orient="horz" pos="42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1498833" y="2767280"/>
            <a:ext cx="9194334" cy="1323439"/>
          </a:xfrm>
          <a:prstGeom prst="rect">
            <a:avLst/>
          </a:prstGeom>
          <a:solidFill>
            <a:srgbClr val="002381"/>
          </a:solidFill>
          <a:ln>
            <a:solidFill>
              <a:srgbClr val="002381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72 Hours to the Belfast (Good Friday) Agreement</a:t>
            </a:r>
          </a:p>
        </p:txBody>
      </p:sp>
    </p:spTree>
    <p:extLst>
      <p:ext uri="{BB962C8B-B14F-4D97-AF65-F5344CB8AC3E}">
        <p14:creationId xmlns:p14="http://schemas.microsoft.com/office/powerpoint/2010/main" val="118515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BAC972-BC76-42EF-9FDD-4B0A23993A60}"/>
              </a:ext>
            </a:extLst>
          </p:cNvPr>
          <p:cNvSpPr txBox="1"/>
          <p:nvPr/>
        </p:nvSpPr>
        <p:spPr>
          <a:xfrm>
            <a:off x="390525" y="3934055"/>
            <a:ext cx="11385832" cy="1815882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381"/>
                </a:solidFill>
                <a:cs typeface="Calibri" panose="020F0502020204030204" pitchFamily="34" charset="0"/>
              </a:rPr>
              <a:t>You are going to use a number of extracts from a report written </a:t>
            </a:r>
            <a:r>
              <a:rPr lang="en-GB" sz="2800">
                <a:solidFill>
                  <a:srgbClr val="002381"/>
                </a:solidFill>
                <a:cs typeface="Calibri" panose="020F0502020204030204" pitchFamily="34" charset="0"/>
              </a:rPr>
              <a:t>by a </a:t>
            </a:r>
            <a:r>
              <a:rPr lang="en-GB" sz="2800" dirty="0">
                <a:solidFill>
                  <a:srgbClr val="002381"/>
                </a:solidFill>
                <a:cs typeface="Calibri" panose="020F0502020204030204" pitchFamily="34" charset="0"/>
              </a:rPr>
              <a:t>senior official to </a:t>
            </a:r>
            <a:r>
              <a:rPr lang="en-GB" sz="2800">
                <a:solidFill>
                  <a:srgbClr val="002381"/>
                </a:solidFill>
                <a:cs typeface="Calibri" panose="020F0502020204030204" pitchFamily="34" charset="0"/>
              </a:rPr>
              <a:t>the UK </a:t>
            </a:r>
            <a:r>
              <a:rPr lang="en-GB" sz="2800" dirty="0">
                <a:solidFill>
                  <a:srgbClr val="002381"/>
                </a:solidFill>
                <a:cs typeface="Calibri" panose="020F0502020204030204" pitchFamily="34" charset="0"/>
              </a:rPr>
              <a:t>Prime Minister, Tony Blair.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381"/>
                </a:solidFill>
                <a:cs typeface="Calibri" panose="020F0502020204030204" pitchFamily="34" charset="0"/>
              </a:rPr>
              <a:t>The report, written on 13 April, lays out his account of the final days of negotiation before the Agreement was signed on 10 April.</a:t>
            </a:r>
          </a:p>
        </p:txBody>
      </p:sp>
      <p:pic>
        <p:nvPicPr>
          <p:cNvPr id="4" name="Picture 3" descr="Extract from a report">
            <a:extLst>
              <a:ext uri="{FF2B5EF4-FFF2-40B4-BE49-F238E27FC236}">
                <a16:creationId xmlns:a16="http://schemas.microsoft.com/office/drawing/2014/main" id="{4F56E978-3AD1-4F67-9A45-7416F05BFB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5638" y="283393"/>
            <a:ext cx="8025921" cy="321429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66D6EB3-9433-49AE-A21B-1927C8CD29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0525" y="554065"/>
            <a:ext cx="3464162" cy="2369880"/>
          </a:xfrm>
          <a:prstGeom prst="rect">
            <a:avLst/>
          </a:prstGeom>
          <a:solidFill>
            <a:srgbClr val="00238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Main activity: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How was the Belfast (Good Friday) Agreement reached in April 1998?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79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379AF-06E7-5A7C-99CF-E066DDB5F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Task instructions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BAC972-BC76-42EF-9FDD-4B0A23993A60}"/>
              </a:ext>
            </a:extLst>
          </p:cNvPr>
          <p:cNvSpPr txBox="1"/>
          <p:nvPr/>
        </p:nvSpPr>
        <p:spPr>
          <a:xfrm>
            <a:off x="4972049" y="281940"/>
            <a:ext cx="6867525" cy="6001643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002381"/>
                </a:solidFill>
                <a:cs typeface="Calibri" panose="020F0502020204030204" pitchFamily="34" charset="0"/>
              </a:rPr>
              <a:t>For </a:t>
            </a:r>
            <a:r>
              <a:rPr lang="en-GB" sz="2800" dirty="0">
                <a:solidFill>
                  <a:srgbClr val="002381"/>
                </a:solidFill>
                <a:cs typeface="Calibri" panose="020F0502020204030204" pitchFamily="34" charset="0"/>
              </a:rPr>
              <a:t>each extract you examine, you need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381"/>
              </a:solidFill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381"/>
                </a:solidFill>
                <a:cs typeface="Calibri" panose="020F0502020204030204" pitchFamily="34" charset="0"/>
              </a:rPr>
              <a:t>Find any evidence that the </a:t>
            </a:r>
            <a:r>
              <a:rPr lang="en-GB" sz="2800" b="1" dirty="0">
                <a:solidFill>
                  <a:srgbClr val="002381"/>
                </a:solidFill>
                <a:cs typeface="Calibri" panose="020F0502020204030204" pitchFamily="34" charset="0"/>
              </a:rPr>
              <a:t>talks are going well</a:t>
            </a:r>
            <a:r>
              <a:rPr lang="en-GB" sz="2800" dirty="0">
                <a:solidFill>
                  <a:srgbClr val="002381"/>
                </a:solidFill>
                <a:cs typeface="Calibri" panose="020F0502020204030204" pitchFamily="34" charset="0"/>
              </a:rPr>
              <a:t> or that </a:t>
            </a:r>
            <a:r>
              <a:rPr lang="en-GB" sz="2800" b="1" dirty="0">
                <a:solidFill>
                  <a:srgbClr val="002381"/>
                </a:solidFill>
                <a:cs typeface="Calibri" panose="020F0502020204030204" pitchFamily="34" charset="0"/>
              </a:rPr>
              <a:t>agreement is close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381"/>
                </a:solidFill>
                <a:cs typeface="Calibri" panose="020F0502020204030204" pitchFamily="34" charset="0"/>
              </a:rPr>
              <a:t>Find any evidence that there are </a:t>
            </a:r>
            <a:r>
              <a:rPr lang="en-GB" sz="2800" b="1" dirty="0">
                <a:solidFill>
                  <a:srgbClr val="002381"/>
                </a:solidFill>
                <a:cs typeface="Calibri" panose="020F0502020204030204" pitchFamily="34" charset="0"/>
              </a:rPr>
              <a:t>still challenges </a:t>
            </a:r>
            <a:r>
              <a:rPr lang="en-GB" sz="2800" dirty="0">
                <a:solidFill>
                  <a:srgbClr val="002381"/>
                </a:solidFill>
                <a:cs typeface="Calibri" panose="020F0502020204030204" pitchFamily="34" charset="0"/>
              </a:rPr>
              <a:t>or that </a:t>
            </a:r>
            <a:r>
              <a:rPr lang="en-GB" sz="2800" b="1" dirty="0">
                <a:solidFill>
                  <a:srgbClr val="002381"/>
                </a:solidFill>
                <a:cs typeface="Calibri" panose="020F0502020204030204" pitchFamily="34" charset="0"/>
              </a:rPr>
              <a:t>agreement seems far away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381"/>
                </a:solidFill>
                <a:cs typeface="Calibri" panose="020F0502020204030204" pitchFamily="34" charset="0"/>
              </a:rPr>
              <a:t>Plot the extract on your graph to show how far away you think agreement was at that point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381"/>
              </a:solidFill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rgbClr val="002381"/>
                </a:solidFill>
                <a:cs typeface="Calibri" panose="020F0502020204030204" pitchFamily="34" charset="0"/>
              </a:rPr>
              <a:t>Use the notes at the bottom of each document extract to help you make sense of the extract.</a:t>
            </a:r>
          </a:p>
        </p:txBody>
      </p:sp>
      <p:pic>
        <p:nvPicPr>
          <p:cNvPr id="4" name="Picture 3" descr="Extract from a report">
            <a:extLst>
              <a:ext uri="{FF2B5EF4-FFF2-40B4-BE49-F238E27FC236}">
                <a16:creationId xmlns:a16="http://schemas.microsoft.com/office/drawing/2014/main" id="{0AD81445-C477-4DC1-8304-3B3E6CFCA1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90" y="273375"/>
            <a:ext cx="4540290" cy="631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7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3F94C9-98F1-0718-B00E-8CE9A905BD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Graph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D0B127-9F78-40E6-9DF6-AF6EEF9E6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19200" y="132233"/>
            <a:ext cx="0" cy="57861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A493F5-A8B3-428F-9F32-50ACB0830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219201" y="5911702"/>
            <a:ext cx="10806222" cy="70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B23D79E-4456-4171-A7FB-E3655B930E23}"/>
              </a:ext>
            </a:extLst>
          </p:cNvPr>
          <p:cNvSpPr txBox="1"/>
          <p:nvPr/>
        </p:nvSpPr>
        <p:spPr>
          <a:xfrm>
            <a:off x="0" y="132233"/>
            <a:ext cx="1219200" cy="523220"/>
          </a:xfrm>
          <a:prstGeom prst="rect">
            <a:avLst/>
          </a:prstGeom>
          <a:solidFill>
            <a:srgbClr val="0023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Agreement achieved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0001A5-7590-41B9-9375-534F1EDDBE81}"/>
              </a:ext>
            </a:extLst>
          </p:cNvPr>
          <p:cNvSpPr txBox="1"/>
          <p:nvPr/>
        </p:nvSpPr>
        <p:spPr>
          <a:xfrm>
            <a:off x="0" y="5203176"/>
            <a:ext cx="1219200" cy="738664"/>
          </a:xfrm>
          <a:prstGeom prst="rect">
            <a:avLst/>
          </a:prstGeom>
          <a:solidFill>
            <a:srgbClr val="0023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Agreement seems unlikely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29E9E0D-B72F-458A-8622-7F9A0717D0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376367"/>
              </p:ext>
            </p:extLst>
          </p:nvPr>
        </p:nvGraphicFramePr>
        <p:xfrm>
          <a:off x="1200149" y="5957294"/>
          <a:ext cx="108252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1264">
                  <a:extLst>
                    <a:ext uri="{9D8B030D-6E8A-4147-A177-3AD203B41FA5}">
                      <a16:colId xmlns:a16="http://schemas.microsoft.com/office/drawing/2014/main" val="1314008425"/>
                    </a:ext>
                  </a:extLst>
                </a:gridCol>
                <a:gridCol w="541264">
                  <a:extLst>
                    <a:ext uri="{9D8B030D-6E8A-4147-A177-3AD203B41FA5}">
                      <a16:colId xmlns:a16="http://schemas.microsoft.com/office/drawing/2014/main" val="3125557235"/>
                    </a:ext>
                  </a:extLst>
                </a:gridCol>
                <a:gridCol w="541264">
                  <a:extLst>
                    <a:ext uri="{9D8B030D-6E8A-4147-A177-3AD203B41FA5}">
                      <a16:colId xmlns:a16="http://schemas.microsoft.com/office/drawing/2014/main" val="1176631261"/>
                    </a:ext>
                  </a:extLst>
                </a:gridCol>
                <a:gridCol w="541264">
                  <a:extLst>
                    <a:ext uri="{9D8B030D-6E8A-4147-A177-3AD203B41FA5}">
                      <a16:colId xmlns:a16="http://schemas.microsoft.com/office/drawing/2014/main" val="759524861"/>
                    </a:ext>
                  </a:extLst>
                </a:gridCol>
                <a:gridCol w="541264">
                  <a:extLst>
                    <a:ext uri="{9D8B030D-6E8A-4147-A177-3AD203B41FA5}">
                      <a16:colId xmlns:a16="http://schemas.microsoft.com/office/drawing/2014/main" val="749057488"/>
                    </a:ext>
                  </a:extLst>
                </a:gridCol>
                <a:gridCol w="541264">
                  <a:extLst>
                    <a:ext uri="{9D8B030D-6E8A-4147-A177-3AD203B41FA5}">
                      <a16:colId xmlns:a16="http://schemas.microsoft.com/office/drawing/2014/main" val="295953475"/>
                    </a:ext>
                  </a:extLst>
                </a:gridCol>
                <a:gridCol w="541264">
                  <a:extLst>
                    <a:ext uri="{9D8B030D-6E8A-4147-A177-3AD203B41FA5}">
                      <a16:colId xmlns:a16="http://schemas.microsoft.com/office/drawing/2014/main" val="1670547045"/>
                    </a:ext>
                  </a:extLst>
                </a:gridCol>
                <a:gridCol w="541264">
                  <a:extLst>
                    <a:ext uri="{9D8B030D-6E8A-4147-A177-3AD203B41FA5}">
                      <a16:colId xmlns:a16="http://schemas.microsoft.com/office/drawing/2014/main" val="1255117565"/>
                    </a:ext>
                  </a:extLst>
                </a:gridCol>
                <a:gridCol w="541264">
                  <a:extLst>
                    <a:ext uri="{9D8B030D-6E8A-4147-A177-3AD203B41FA5}">
                      <a16:colId xmlns:a16="http://schemas.microsoft.com/office/drawing/2014/main" val="3875735145"/>
                    </a:ext>
                  </a:extLst>
                </a:gridCol>
                <a:gridCol w="541264">
                  <a:extLst>
                    <a:ext uri="{9D8B030D-6E8A-4147-A177-3AD203B41FA5}">
                      <a16:colId xmlns:a16="http://schemas.microsoft.com/office/drawing/2014/main" val="3382797509"/>
                    </a:ext>
                  </a:extLst>
                </a:gridCol>
                <a:gridCol w="541264">
                  <a:extLst>
                    <a:ext uri="{9D8B030D-6E8A-4147-A177-3AD203B41FA5}">
                      <a16:colId xmlns:a16="http://schemas.microsoft.com/office/drawing/2014/main" val="1490399526"/>
                    </a:ext>
                  </a:extLst>
                </a:gridCol>
                <a:gridCol w="541264">
                  <a:extLst>
                    <a:ext uri="{9D8B030D-6E8A-4147-A177-3AD203B41FA5}">
                      <a16:colId xmlns:a16="http://schemas.microsoft.com/office/drawing/2014/main" val="810835038"/>
                    </a:ext>
                  </a:extLst>
                </a:gridCol>
                <a:gridCol w="541264">
                  <a:extLst>
                    <a:ext uri="{9D8B030D-6E8A-4147-A177-3AD203B41FA5}">
                      <a16:colId xmlns:a16="http://schemas.microsoft.com/office/drawing/2014/main" val="1873873906"/>
                    </a:ext>
                  </a:extLst>
                </a:gridCol>
                <a:gridCol w="541264">
                  <a:extLst>
                    <a:ext uri="{9D8B030D-6E8A-4147-A177-3AD203B41FA5}">
                      <a16:colId xmlns:a16="http://schemas.microsoft.com/office/drawing/2014/main" val="3590736203"/>
                    </a:ext>
                  </a:extLst>
                </a:gridCol>
                <a:gridCol w="541264">
                  <a:extLst>
                    <a:ext uri="{9D8B030D-6E8A-4147-A177-3AD203B41FA5}">
                      <a16:colId xmlns:a16="http://schemas.microsoft.com/office/drawing/2014/main" val="1613871302"/>
                    </a:ext>
                  </a:extLst>
                </a:gridCol>
                <a:gridCol w="541264">
                  <a:extLst>
                    <a:ext uri="{9D8B030D-6E8A-4147-A177-3AD203B41FA5}">
                      <a16:colId xmlns:a16="http://schemas.microsoft.com/office/drawing/2014/main" val="1747554234"/>
                    </a:ext>
                  </a:extLst>
                </a:gridCol>
                <a:gridCol w="541264">
                  <a:extLst>
                    <a:ext uri="{9D8B030D-6E8A-4147-A177-3AD203B41FA5}">
                      <a16:colId xmlns:a16="http://schemas.microsoft.com/office/drawing/2014/main" val="4122630494"/>
                    </a:ext>
                  </a:extLst>
                </a:gridCol>
                <a:gridCol w="541264">
                  <a:extLst>
                    <a:ext uri="{9D8B030D-6E8A-4147-A177-3AD203B41FA5}">
                      <a16:colId xmlns:a16="http://schemas.microsoft.com/office/drawing/2014/main" val="1825919459"/>
                    </a:ext>
                  </a:extLst>
                </a:gridCol>
                <a:gridCol w="541264">
                  <a:extLst>
                    <a:ext uri="{9D8B030D-6E8A-4147-A177-3AD203B41FA5}">
                      <a16:colId xmlns:a16="http://schemas.microsoft.com/office/drawing/2014/main" val="1652524366"/>
                    </a:ext>
                  </a:extLst>
                </a:gridCol>
                <a:gridCol w="541264">
                  <a:extLst>
                    <a:ext uri="{9D8B030D-6E8A-4147-A177-3AD203B41FA5}">
                      <a16:colId xmlns:a16="http://schemas.microsoft.com/office/drawing/2014/main" val="3347805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01787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BE6A0E0-BC8E-4460-972D-8F7934A551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357546"/>
              </p:ext>
            </p:extLst>
          </p:nvPr>
        </p:nvGraphicFramePr>
        <p:xfrm>
          <a:off x="1200139" y="6362638"/>
          <a:ext cx="10825281" cy="42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9174">
                  <a:extLst>
                    <a:ext uri="{9D8B030D-6E8A-4147-A177-3AD203B41FA5}">
                      <a16:colId xmlns:a16="http://schemas.microsoft.com/office/drawing/2014/main" val="1933400802"/>
                    </a:ext>
                  </a:extLst>
                </a:gridCol>
                <a:gridCol w="3221312">
                  <a:extLst>
                    <a:ext uri="{9D8B030D-6E8A-4147-A177-3AD203B41FA5}">
                      <a16:colId xmlns:a16="http://schemas.microsoft.com/office/drawing/2014/main" val="786796839"/>
                    </a:ext>
                  </a:extLst>
                </a:gridCol>
                <a:gridCol w="2696790">
                  <a:extLst>
                    <a:ext uri="{9D8B030D-6E8A-4147-A177-3AD203B41FA5}">
                      <a16:colId xmlns:a16="http://schemas.microsoft.com/office/drawing/2014/main" val="3803737667"/>
                    </a:ext>
                  </a:extLst>
                </a:gridCol>
                <a:gridCol w="4328005">
                  <a:extLst>
                    <a:ext uri="{9D8B030D-6E8A-4147-A177-3AD203B41FA5}">
                      <a16:colId xmlns:a16="http://schemas.microsoft.com/office/drawing/2014/main" val="28596267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Tues 7</a:t>
                      </a:r>
                      <a:r>
                        <a:rPr lang="en-GB" sz="1100" baseline="30000" dirty="0"/>
                        <a:t>th</a:t>
                      </a:r>
                      <a:r>
                        <a:rPr lang="en-GB" sz="1100" dirty="0"/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3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Weds 8</a:t>
                      </a:r>
                      <a:r>
                        <a:rPr lang="en-GB" sz="1100" baseline="30000" dirty="0"/>
                        <a:t>th</a:t>
                      </a:r>
                      <a:r>
                        <a:rPr lang="en-GB" sz="1100" dirty="0"/>
                        <a:t> April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3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Thurs 9</a:t>
                      </a:r>
                      <a:r>
                        <a:rPr lang="en-GB" sz="1100" baseline="30000" dirty="0"/>
                        <a:t>th</a:t>
                      </a:r>
                      <a:r>
                        <a:rPr lang="en-GB" sz="1100" dirty="0"/>
                        <a:t> April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3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Fri 10</a:t>
                      </a:r>
                      <a:r>
                        <a:rPr lang="en-GB" sz="1100" baseline="30000" dirty="0"/>
                        <a:t>th</a:t>
                      </a:r>
                      <a:r>
                        <a:rPr lang="en-GB" sz="1100" dirty="0"/>
                        <a:t> April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3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511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800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F51BF4-F59D-C374-1EA0-1B468B3E04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51714" y="457201"/>
            <a:ext cx="6130212" cy="1276350"/>
          </a:xfrm>
          <a:prstGeom prst="rect">
            <a:avLst/>
          </a:prstGeom>
          <a:solidFill>
            <a:srgbClr val="002381"/>
          </a:solidFill>
          <a:ln>
            <a:solidFill>
              <a:srgbClr val="002381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Roboto Mono" pitchFamily="2" charset="0"/>
                <a:cs typeface="Arial" panose="020B0604020202020204" pitchFamily="34" charset="0"/>
              </a:rPr>
              <a:t>Review 1 - How was the Belfast (Good Friday) Agreement reached in April 1998?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82B65E-BC73-CB1E-D1B3-CF6E8868FA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51713" y="2000250"/>
            <a:ext cx="6130213" cy="4181475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GB" sz="2000"/>
              <a:t>Look back over your graph. How would you describe the final 72 hours of negotiation? Choose from the following or write your own:</a:t>
            </a:r>
          </a:p>
          <a:p>
            <a:pPr>
              <a:spcBef>
                <a:spcPts val="600"/>
              </a:spcBef>
            </a:pPr>
            <a:r>
              <a:rPr lang="en-GB" sz="2000"/>
              <a:t>‘A roller-coaster of a nightmare’ (as John Holmes described it in the final extract)</a:t>
            </a:r>
          </a:p>
          <a:p>
            <a:pPr>
              <a:spcBef>
                <a:spcPts val="600"/>
              </a:spcBef>
            </a:pPr>
            <a:r>
              <a:rPr lang="en-GB" sz="2000"/>
              <a:t>Tidying up loose ends and making minor, last-minute adjustments</a:t>
            </a:r>
          </a:p>
          <a:p>
            <a:pPr>
              <a:spcBef>
                <a:spcPts val="600"/>
              </a:spcBef>
            </a:pPr>
            <a:r>
              <a:rPr lang="en-GB" sz="2000"/>
              <a:t>Tough negotiation on important points but reaching an Agreement was never in danger.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2000"/>
              <a:t>Be ready to support your decision.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21D9AF-A0CB-4B10-8516-D4F0BB68A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465" y="218839"/>
            <a:ext cx="4549295" cy="628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80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3F68C-39DC-9774-2964-1145FAAB89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51714" y="288112"/>
            <a:ext cx="6130212" cy="1401762"/>
          </a:xfrm>
          <a:prstGeom prst="rect">
            <a:avLst/>
          </a:prstGeom>
          <a:solidFill>
            <a:srgbClr val="002381"/>
          </a:solidFill>
          <a:ln>
            <a:solidFill>
              <a:srgbClr val="002381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Roboto Mono" pitchFamily="2" charset="0"/>
                <a:cs typeface="Arial" panose="020B0604020202020204" pitchFamily="34" charset="0"/>
              </a:rPr>
              <a:t>Review 2 - How was the Belfast (Good Friday) Agreement reached in April 1998?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Roboto Mono" pitchFamily="2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23F65-BCC1-2312-C680-94BA9665F5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51713" y="1857375"/>
            <a:ext cx="6130213" cy="4711700"/>
          </a:xfrm>
        </p:spPr>
        <p:txBody>
          <a:bodyPr/>
          <a:lstStyle/>
          <a:p>
            <a:pPr marL="0" indent="0">
              <a:buNone/>
            </a:pPr>
            <a:r>
              <a:rPr lang="en-GB" sz="2200"/>
              <a:t>List what you consider to be three important reasons why agreement was finally reached on 10 April.</a:t>
            </a:r>
          </a:p>
          <a:p>
            <a:pPr marL="0" indent="0">
              <a:buNone/>
            </a:pPr>
            <a:r>
              <a:rPr lang="en-GB" sz="2200"/>
              <a:t>You may want to consider the following:</a:t>
            </a:r>
          </a:p>
          <a:p>
            <a:r>
              <a:rPr lang="en-GB" sz="2200"/>
              <a:t>The role played by individual politicians (British, Irish, Northern Irish, American)</a:t>
            </a:r>
          </a:p>
          <a:p>
            <a:r>
              <a:rPr lang="en-GB" sz="2200"/>
              <a:t>Personal relationships and meetings</a:t>
            </a:r>
          </a:p>
          <a:p>
            <a:r>
              <a:rPr lang="en-GB" sz="2200"/>
              <a:t>The willingness to compromise and make concessions</a:t>
            </a:r>
          </a:p>
          <a:p>
            <a:r>
              <a:rPr lang="en-GB" sz="2200"/>
              <a:t>The pressure of a tight deadline</a:t>
            </a:r>
          </a:p>
          <a:p>
            <a:r>
              <a:rPr lang="en-GB" sz="2200"/>
              <a:t>The peace which was at stake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21D9AF-A0CB-4B10-8516-D4F0BB68A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465" y="288112"/>
            <a:ext cx="4549295" cy="628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02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310313" y="352425"/>
            <a:ext cx="5386387" cy="952500"/>
          </a:xfrm>
          <a:prstGeom prst="rect">
            <a:avLst/>
          </a:prstGeom>
          <a:solidFill>
            <a:srgbClr val="002381"/>
          </a:solidFill>
        </p:spPr>
        <p:txBody>
          <a:bodyPr anchor="ctr">
            <a:norm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Starter Activity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310313" y="1866900"/>
            <a:ext cx="5386387" cy="4208463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 guess the date of this document?</a:t>
            </a:r>
          </a:p>
          <a:p>
            <a:endParaRPr lang="en-GB" sz="3200" dirty="0">
              <a:solidFill>
                <a:srgbClr val="0023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l">
              <a:buFont typeface="+mj-lt"/>
              <a:buAutoNum type="alphaUcPeriod"/>
            </a:pPr>
            <a:r>
              <a:rPr lang="en-GB" sz="3200" dirty="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June 1996</a:t>
            </a:r>
          </a:p>
          <a:p>
            <a:pPr marL="514350" indent="-514350" algn="l">
              <a:buFont typeface="+mj-lt"/>
              <a:buAutoNum type="alphaUcPeriod"/>
            </a:pPr>
            <a:r>
              <a:rPr lang="en-GB" sz="3200" dirty="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October 1997</a:t>
            </a:r>
          </a:p>
          <a:p>
            <a:pPr marL="514350" indent="-514350" algn="l">
              <a:buFont typeface="+mj-lt"/>
              <a:buAutoNum type="alphaUcPeriod"/>
            </a:pPr>
            <a:r>
              <a:rPr lang="en-GB" sz="3200" dirty="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February 1998</a:t>
            </a:r>
          </a:p>
          <a:p>
            <a:pPr marL="514350" indent="-514350" algn="l">
              <a:buFont typeface="+mj-lt"/>
              <a:buAutoNum type="alphaUcPeriod"/>
            </a:pPr>
            <a:r>
              <a:rPr lang="en-GB" sz="3200" dirty="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April 1998</a:t>
            </a:r>
          </a:p>
        </p:txBody>
      </p:sp>
      <p:pic>
        <p:nvPicPr>
          <p:cNvPr id="6" name="Picture 5" descr="Transcript of a TV interview">
            <a:extLst>
              <a:ext uri="{FF2B5EF4-FFF2-40B4-BE49-F238E27FC236}">
                <a16:creationId xmlns:a16="http://schemas.microsoft.com/office/drawing/2014/main" id="{31DDF79E-936E-4EDF-9202-33BBC3A1BC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739" y="0"/>
            <a:ext cx="4255994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0DD111-2BE8-4A60-91CB-9A5B01195FC6}"/>
              </a:ext>
            </a:extLst>
          </p:cNvPr>
          <p:cNvSpPr/>
          <p:nvPr/>
        </p:nvSpPr>
        <p:spPr>
          <a:xfrm>
            <a:off x="3118001" y="226778"/>
            <a:ext cx="1128417" cy="389749"/>
          </a:xfrm>
          <a:prstGeom prst="rect">
            <a:avLst/>
          </a:prstGeom>
          <a:solidFill>
            <a:srgbClr val="0023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Mystery date</a:t>
            </a:r>
          </a:p>
          <a:p>
            <a:pPr algn="ctr"/>
            <a:r>
              <a:rPr lang="en-GB" sz="1200" dirty="0"/>
              <a:t>????</a:t>
            </a:r>
          </a:p>
        </p:txBody>
      </p:sp>
    </p:spTree>
    <p:extLst>
      <p:ext uri="{BB962C8B-B14F-4D97-AF65-F5344CB8AC3E}">
        <p14:creationId xmlns:p14="http://schemas.microsoft.com/office/powerpoint/2010/main" val="3781127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F19C914-BA02-8503-6B00-F270F5030A9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10313" y="352425"/>
            <a:ext cx="5386387" cy="952500"/>
          </a:xfrm>
          <a:prstGeom prst="rect">
            <a:avLst/>
          </a:prstGeom>
          <a:solidFill>
            <a:srgbClr val="00238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Roboto Mono" pitchFamily="2" charset="0"/>
                <a:ea typeface="Roboto Mono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Roboto Mono" pitchFamily="2" charset="0"/>
                <a:cs typeface="Calibri" panose="020F0502020204030204" pitchFamily="34" charset="0"/>
              </a:rPr>
              <a:t>Starter Activity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Roboto Mono" pitchFamily="2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336531" y="1455738"/>
            <a:ext cx="5360170" cy="5149850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>
            <a:normAutofit fontScale="85000" lnSpcReduction="10000"/>
          </a:bodyPr>
          <a:lstStyle/>
          <a:p>
            <a:pPr algn="l"/>
            <a:r>
              <a:rPr lang="en-GB" b="1" dirty="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the document in front of you and answer the </a:t>
            </a:r>
            <a:r>
              <a:rPr lang="en-GB" b="1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following questions </a:t>
            </a:r>
            <a:r>
              <a:rPr lang="en-GB" i="1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i="1" dirty="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 that </a:t>
            </a:r>
            <a:r>
              <a:rPr lang="en-GB" i="1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Belfast (Good Friday) </a:t>
            </a:r>
            <a:r>
              <a:rPr lang="en-GB" i="1" dirty="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Agreement was signed on 10 April 1998)</a:t>
            </a:r>
            <a:r>
              <a:rPr lang="en-GB" b="1" dirty="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/>
            <a:endParaRPr lang="en-GB" b="1" dirty="0">
              <a:solidFill>
                <a:srgbClr val="0023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GB" dirty="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you </a:t>
            </a:r>
            <a:r>
              <a:rPr lang="en-GB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 ths </a:t>
            </a:r>
            <a:r>
              <a:rPr lang="en-GB" dirty="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 is?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dirty="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Jeffrey Donaldson and David </a:t>
            </a:r>
            <a:r>
              <a:rPr lang="en-GB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Adams Nationalists </a:t>
            </a:r>
            <a:r>
              <a:rPr lang="en-GB" dirty="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Unionists?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dirty="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they seem satisfied or dissatisfied with the peace talks so far?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dirty="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their point of view, does it seem like an agreement is near or far away?</a:t>
            </a:r>
          </a:p>
        </p:txBody>
      </p:sp>
      <p:pic>
        <p:nvPicPr>
          <p:cNvPr id="2" name="Picture 1" descr="Transcript of a TV interview">
            <a:extLst>
              <a:ext uri="{FF2B5EF4-FFF2-40B4-BE49-F238E27FC236}">
                <a16:creationId xmlns:a16="http://schemas.microsoft.com/office/drawing/2014/main" id="{0E0038E1-DB39-3BEB-66DD-13AA2986DB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739" y="0"/>
            <a:ext cx="425599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0E17D0-A493-E029-488A-581D2D06ABEA}"/>
              </a:ext>
            </a:extLst>
          </p:cNvPr>
          <p:cNvSpPr/>
          <p:nvPr/>
        </p:nvSpPr>
        <p:spPr>
          <a:xfrm>
            <a:off x="3118001" y="226778"/>
            <a:ext cx="1128417" cy="389749"/>
          </a:xfrm>
          <a:prstGeom prst="rect">
            <a:avLst/>
          </a:prstGeom>
          <a:solidFill>
            <a:srgbClr val="0023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Mystery date</a:t>
            </a:r>
          </a:p>
          <a:p>
            <a:pPr algn="ctr"/>
            <a:r>
              <a:rPr lang="en-GB" sz="1200" dirty="0"/>
              <a:t>????</a:t>
            </a:r>
          </a:p>
        </p:txBody>
      </p:sp>
    </p:spTree>
    <p:extLst>
      <p:ext uri="{BB962C8B-B14F-4D97-AF65-F5344CB8AC3E}">
        <p14:creationId xmlns:p14="http://schemas.microsoft.com/office/powerpoint/2010/main" val="3735503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8B4DFB-9A39-7F39-9E15-04A68C64AE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Starter document description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336530" y="400051"/>
            <a:ext cx="5407796" cy="6096000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document is from the National Archives of Ireland.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a transcript of an interview from a TV news programme in Northern Ireland, </a:t>
            </a:r>
            <a:r>
              <a:rPr lang="en-GB" i="1" dirty="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 at Six</a:t>
            </a:r>
            <a:r>
              <a:rPr lang="en-GB" dirty="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with two Unionist politicians.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both express unhappiness with the proposals for an Agreement, with Donaldson describing them as ‘some sort of charter for a United Ireland’.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document’s date is </a:t>
            </a:r>
            <a:r>
              <a:rPr lang="en-GB" b="1" dirty="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April 1998</a:t>
            </a:r>
            <a:r>
              <a:rPr lang="en-GB" dirty="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just three days before the Agreement was actually signed.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might this suggest about the final days of negotiation leading up to the Agreement?</a:t>
            </a:r>
          </a:p>
        </p:txBody>
      </p:sp>
      <p:pic>
        <p:nvPicPr>
          <p:cNvPr id="2" name="Picture 1" descr="Transcript of a TV interview">
            <a:extLst>
              <a:ext uri="{FF2B5EF4-FFF2-40B4-BE49-F238E27FC236}">
                <a16:creationId xmlns:a16="http://schemas.microsoft.com/office/drawing/2014/main" id="{4E2FFE5E-9401-3935-6771-EDAC2CA4B6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739" y="0"/>
            <a:ext cx="42559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3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505450" y="2276475"/>
            <a:ext cx="6172200" cy="1246188"/>
          </a:xfrm>
          <a:prstGeom prst="rect">
            <a:avLst/>
          </a:prstGeom>
          <a:solidFill>
            <a:srgbClr val="002381"/>
          </a:solidFill>
        </p:spPr>
        <p:txBody>
          <a:bodyPr anchor="ctr">
            <a:noAutofit/>
          </a:bodyPr>
          <a:lstStyle/>
          <a:p>
            <a:pPr algn="ctr"/>
            <a:r>
              <a:rPr lang="en-GB" sz="4800" b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The Road to Peace</a:t>
            </a:r>
            <a:endParaRPr lang="en-GB" sz="48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505450" y="3638549"/>
            <a:ext cx="6172200" cy="1006475"/>
          </a:xfrm>
          <a:prstGeom prst="rect">
            <a:avLst/>
          </a:prstGeom>
          <a:solidFill>
            <a:srgbClr val="00238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solidFill>
                  <a:schemeClr val="bg1"/>
                </a:solidFill>
                <a:cs typeface="Calibri" panose="020F0502020204030204" pitchFamily="34" charset="0"/>
              </a:rPr>
              <a:t>How was peace achieved in the final 72 hours of negotiations?</a:t>
            </a:r>
          </a:p>
        </p:txBody>
      </p:sp>
      <p:pic>
        <p:nvPicPr>
          <p:cNvPr id="7" name="Picture 6" descr="Signatures on the Belfast (Good Friday) Agreement">
            <a:extLst>
              <a:ext uri="{FF2B5EF4-FFF2-40B4-BE49-F238E27FC236}">
                <a16:creationId xmlns:a16="http://schemas.microsoft.com/office/drawing/2014/main" id="{F621D9AF-A0CB-4B10-8516-D4F0BB68A3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20" r="1990" b="10631"/>
          <a:stretch/>
        </p:blipFill>
        <p:spPr>
          <a:xfrm>
            <a:off x="234795" y="304800"/>
            <a:ext cx="5102906" cy="598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02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C398E9-8854-46BF-BFCD-59F15CB792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76875" y="1383488"/>
            <a:ext cx="6276975" cy="1483538"/>
          </a:xfrm>
          <a:prstGeom prst="rect">
            <a:avLst/>
          </a:prstGeom>
          <a:solidFill>
            <a:srgbClr val="00238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By the end of the session, you will: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629B20F-6F12-40D6-99E2-7D014102D90E}"/>
              </a:ext>
            </a:extLst>
          </p:cNvPr>
          <p:cNvSpPr txBox="1">
            <a:spLocks/>
          </p:cNvSpPr>
          <p:nvPr/>
        </p:nvSpPr>
        <p:spPr>
          <a:xfrm>
            <a:off x="5476875" y="2966898"/>
            <a:ext cx="6276975" cy="2507614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 what barriers still stood in the way of an agreement, 7–10 April 1998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 how </a:t>
            </a:r>
            <a:r>
              <a:rPr lang="en-GB" sz="240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Belfast (Good Friday) Agreement </a:t>
            </a:r>
            <a:r>
              <a:rPr lang="en-GB" sz="2400" dirty="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finally achieved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able to use contemporary documents to deepen your understanding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420161-4AD3-78E2-915D-DFC8955DF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20" r="1990" b="10631"/>
          <a:stretch/>
        </p:blipFill>
        <p:spPr>
          <a:xfrm>
            <a:off x="234795" y="304800"/>
            <a:ext cx="5102906" cy="598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52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3719C5-404E-35A8-2613-C5728A97DD4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87390" y="696455"/>
            <a:ext cx="5937885" cy="1384995"/>
          </a:xfrm>
          <a:prstGeom prst="rect">
            <a:avLst/>
          </a:prstGeom>
          <a:solidFill>
            <a:srgbClr val="00238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In your lessons on 1996 and 1997, you learned about the key barriers to peace, such as: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BAC972-BC76-42EF-9FDD-4B0A23993A60}"/>
              </a:ext>
            </a:extLst>
          </p:cNvPr>
          <p:cNvSpPr txBox="1"/>
          <p:nvPr/>
        </p:nvSpPr>
        <p:spPr>
          <a:xfrm>
            <a:off x="5787390" y="2314338"/>
            <a:ext cx="6023610" cy="3724096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02381"/>
                </a:solidFill>
                <a:cs typeface="Calibri" panose="020F0502020204030204" pitchFamily="34" charset="0"/>
              </a:rPr>
              <a:t>violent </a:t>
            </a:r>
            <a:r>
              <a:rPr lang="en-GB" sz="2400" dirty="0">
                <a:solidFill>
                  <a:srgbClr val="002381"/>
                </a:solidFill>
                <a:cs typeface="Calibri" panose="020F0502020204030204" pitchFamily="34" charset="0"/>
              </a:rPr>
              <a:t>actions by paramilitary groups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381"/>
                </a:solidFill>
                <a:cs typeface="Calibri" panose="020F0502020204030204" pitchFamily="34" charset="0"/>
              </a:rPr>
              <a:t>the </a:t>
            </a:r>
            <a:r>
              <a:rPr lang="en-GB" sz="2400">
                <a:solidFill>
                  <a:srgbClr val="002381"/>
                </a:solidFill>
                <a:cs typeface="Calibri" panose="020F0502020204030204" pitchFamily="34" charset="0"/>
              </a:rPr>
              <a:t>absence of political </a:t>
            </a:r>
            <a:r>
              <a:rPr lang="en-GB" sz="2400" dirty="0">
                <a:solidFill>
                  <a:srgbClr val="002381"/>
                </a:solidFill>
                <a:cs typeface="Calibri" panose="020F0502020204030204" pitchFamily="34" charset="0"/>
              </a:rPr>
              <a:t>parties from the negotiating table as a result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02381"/>
                </a:solidFill>
                <a:cs typeface="Calibri" panose="020F0502020204030204" pitchFamily="34" charset="0"/>
              </a:rPr>
              <a:t>historical mistrust</a:t>
            </a:r>
            <a:endParaRPr lang="en-GB" sz="2400" dirty="0">
              <a:solidFill>
                <a:srgbClr val="002381"/>
              </a:solidFill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381"/>
                </a:solidFill>
                <a:cs typeface="Calibri" panose="020F0502020204030204" pitchFamily="34" charset="0"/>
              </a:rPr>
              <a:t>the strong </a:t>
            </a:r>
            <a:r>
              <a:rPr lang="en-GB" sz="2400">
                <a:solidFill>
                  <a:srgbClr val="002381"/>
                </a:solidFill>
                <a:cs typeface="Calibri" panose="020F0502020204030204" pitchFamily="34" charset="0"/>
              </a:rPr>
              <a:t>personalities and deep convictions of </a:t>
            </a:r>
            <a:r>
              <a:rPr lang="en-GB" sz="2400" dirty="0">
                <a:solidFill>
                  <a:srgbClr val="002381"/>
                </a:solidFill>
                <a:cs typeface="Calibri" panose="020F0502020204030204" pitchFamily="34" charset="0"/>
              </a:rPr>
              <a:t>the people involved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381"/>
                </a:solidFill>
                <a:cs typeface="Calibri" panose="020F0502020204030204" pitchFamily="34" charset="0"/>
              </a:rPr>
              <a:t>mistrust by both unionists and nationalists </a:t>
            </a:r>
            <a:r>
              <a:rPr lang="en-GB" sz="2400">
                <a:solidFill>
                  <a:srgbClr val="002381"/>
                </a:solidFill>
                <a:cs typeface="Calibri" panose="020F0502020204030204" pitchFamily="34" charset="0"/>
              </a:rPr>
              <a:t>of each other and </a:t>
            </a:r>
            <a:r>
              <a:rPr lang="en-GB" sz="2400" dirty="0">
                <a:solidFill>
                  <a:srgbClr val="002381"/>
                </a:solidFill>
                <a:cs typeface="Calibri" panose="020F0502020204030204" pitchFamily="34" charset="0"/>
              </a:rPr>
              <a:t>of </a:t>
            </a:r>
            <a:r>
              <a:rPr lang="en-GB" sz="2400">
                <a:solidFill>
                  <a:srgbClr val="002381"/>
                </a:solidFill>
                <a:cs typeface="Calibri" panose="020F0502020204030204" pitchFamily="34" charset="0"/>
              </a:rPr>
              <a:t>the UK and Irish governments </a:t>
            </a:r>
            <a:endParaRPr lang="en-GB" sz="2400" dirty="0">
              <a:solidFill>
                <a:srgbClr val="002381"/>
              </a:solidFill>
              <a:cs typeface="Calibri" panose="020F0502020204030204" pitchFamily="34" charset="0"/>
            </a:endParaRPr>
          </a:p>
        </p:txBody>
      </p:sp>
      <p:pic>
        <p:nvPicPr>
          <p:cNvPr id="4" name="Picture 3" descr="A child crouched next to a burning car with a cathedral in the background">
            <a:extLst>
              <a:ext uri="{FF2B5EF4-FFF2-40B4-BE49-F238E27FC236}">
                <a16:creationId xmlns:a16="http://schemas.microsoft.com/office/drawing/2014/main" id="{BD66443D-0C67-405E-BEF4-D692C4740F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46" r="13505"/>
          <a:stretch/>
        </p:blipFill>
        <p:spPr>
          <a:xfrm>
            <a:off x="265814" y="667315"/>
            <a:ext cx="5167424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9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F068E-74E8-0395-FE7C-3F663E8EC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In today’s session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BAC972-BC76-42EF-9FDD-4B0A23993A60}"/>
              </a:ext>
            </a:extLst>
          </p:cNvPr>
          <p:cNvSpPr txBox="1"/>
          <p:nvPr/>
        </p:nvSpPr>
        <p:spPr>
          <a:xfrm>
            <a:off x="5806440" y="747712"/>
            <a:ext cx="5882286" cy="5262979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381"/>
                </a:solidFill>
                <a:cs typeface="Calibri" panose="020F0502020204030204" pitchFamily="34" charset="0"/>
              </a:rPr>
              <a:t>However, as the Starter Activity demonstrated, there were still doubts about whether an agreement would be reached just </a:t>
            </a:r>
            <a:r>
              <a:rPr lang="en-GB" sz="2800" i="1" dirty="0">
                <a:solidFill>
                  <a:srgbClr val="002381"/>
                </a:solidFill>
                <a:cs typeface="Calibri" panose="020F0502020204030204" pitchFamily="34" charset="0"/>
              </a:rPr>
              <a:t>days</a:t>
            </a:r>
            <a:r>
              <a:rPr lang="en-GB" sz="2800" dirty="0">
                <a:solidFill>
                  <a:srgbClr val="002381"/>
                </a:solidFill>
                <a:cs typeface="Calibri" panose="020F0502020204030204" pitchFamily="34" charset="0"/>
              </a:rPr>
              <a:t> before it was finally signed by all parties.</a:t>
            </a:r>
          </a:p>
          <a:p>
            <a:endParaRPr lang="en-GB" sz="2800" dirty="0">
              <a:solidFill>
                <a:srgbClr val="002381"/>
              </a:solidFill>
              <a:cs typeface="Calibri" panose="020F0502020204030204" pitchFamily="34" charset="0"/>
            </a:endParaRPr>
          </a:p>
          <a:p>
            <a:r>
              <a:rPr lang="en-GB" sz="2800" dirty="0">
                <a:solidFill>
                  <a:srgbClr val="002381"/>
                </a:solidFill>
                <a:cs typeface="Calibri" panose="020F0502020204030204" pitchFamily="34" charset="0"/>
              </a:rPr>
              <a:t>In today’s session, you will examine the final 72 hours of negotiations to find out how and when </a:t>
            </a:r>
            <a:r>
              <a:rPr lang="en-GB" sz="2800">
                <a:solidFill>
                  <a:srgbClr val="002381"/>
                </a:solidFill>
                <a:cs typeface="Calibri" panose="020F0502020204030204" pitchFamily="34" charset="0"/>
              </a:rPr>
              <a:t>the Belfast (Good Friday) Agreement </a:t>
            </a:r>
            <a:r>
              <a:rPr lang="en-GB" sz="2800" dirty="0">
                <a:solidFill>
                  <a:srgbClr val="002381"/>
                </a:solidFill>
                <a:cs typeface="Calibri" panose="020F0502020204030204" pitchFamily="34" charset="0"/>
              </a:rPr>
              <a:t>was finally reached.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D7051C-0E05-4CCA-B183-B8CC53FC7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59" r="15608"/>
          <a:stretch/>
        </p:blipFill>
        <p:spPr>
          <a:xfrm>
            <a:off x="91440" y="747712"/>
            <a:ext cx="531876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08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BAC972-BC76-42EF-9FDD-4B0A23993A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39684" y="93405"/>
            <a:ext cx="8726130" cy="584775"/>
          </a:xfrm>
          <a:prstGeom prst="rect">
            <a:avLst/>
          </a:prstGeom>
          <a:solidFill>
            <a:schemeClr val="bg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238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Some key events, October 1997 – April 1998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381"/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8EB1E5A-B0F7-46C0-89C8-3D7B0BD05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450139"/>
              </p:ext>
            </p:extLst>
          </p:nvPr>
        </p:nvGraphicFramePr>
        <p:xfrm>
          <a:off x="64656" y="3240342"/>
          <a:ext cx="1203519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9314">
                  <a:extLst>
                    <a:ext uri="{9D8B030D-6E8A-4147-A177-3AD203B41FA5}">
                      <a16:colId xmlns:a16="http://schemas.microsoft.com/office/drawing/2014/main" val="2816206633"/>
                    </a:ext>
                  </a:extLst>
                </a:gridCol>
                <a:gridCol w="1719314">
                  <a:extLst>
                    <a:ext uri="{9D8B030D-6E8A-4147-A177-3AD203B41FA5}">
                      <a16:colId xmlns:a16="http://schemas.microsoft.com/office/drawing/2014/main" val="3620799230"/>
                    </a:ext>
                  </a:extLst>
                </a:gridCol>
                <a:gridCol w="1719314">
                  <a:extLst>
                    <a:ext uri="{9D8B030D-6E8A-4147-A177-3AD203B41FA5}">
                      <a16:colId xmlns:a16="http://schemas.microsoft.com/office/drawing/2014/main" val="938679593"/>
                    </a:ext>
                  </a:extLst>
                </a:gridCol>
                <a:gridCol w="1719314">
                  <a:extLst>
                    <a:ext uri="{9D8B030D-6E8A-4147-A177-3AD203B41FA5}">
                      <a16:colId xmlns:a16="http://schemas.microsoft.com/office/drawing/2014/main" val="250229775"/>
                    </a:ext>
                  </a:extLst>
                </a:gridCol>
                <a:gridCol w="1719314">
                  <a:extLst>
                    <a:ext uri="{9D8B030D-6E8A-4147-A177-3AD203B41FA5}">
                      <a16:colId xmlns:a16="http://schemas.microsoft.com/office/drawing/2014/main" val="162789177"/>
                    </a:ext>
                  </a:extLst>
                </a:gridCol>
                <a:gridCol w="1719314">
                  <a:extLst>
                    <a:ext uri="{9D8B030D-6E8A-4147-A177-3AD203B41FA5}">
                      <a16:colId xmlns:a16="http://schemas.microsoft.com/office/drawing/2014/main" val="2607190734"/>
                    </a:ext>
                  </a:extLst>
                </a:gridCol>
                <a:gridCol w="1719314">
                  <a:extLst>
                    <a:ext uri="{9D8B030D-6E8A-4147-A177-3AD203B41FA5}">
                      <a16:colId xmlns:a16="http://schemas.microsoft.com/office/drawing/2014/main" val="3156876430"/>
                    </a:ext>
                  </a:extLst>
                </a:gridCol>
              </a:tblGrid>
              <a:tr h="13231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Oct 1997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Nov 1997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Dec 1997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Jan 1998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Feb 1998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March 1998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April 1998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3942730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E27456-6528-4B29-BD4F-6C0D62A4FC91}"/>
              </a:ext>
            </a:extLst>
          </p:cNvPr>
          <p:cNvSpPr/>
          <p:nvPr/>
        </p:nvSpPr>
        <p:spPr>
          <a:xfrm>
            <a:off x="159488" y="762407"/>
            <a:ext cx="1456661" cy="2246607"/>
          </a:xfrm>
          <a:prstGeom prst="roundRect">
            <a:avLst>
              <a:gd name="adj" fmla="val 0"/>
            </a:avLst>
          </a:prstGeom>
          <a:solidFill>
            <a:srgbClr val="00238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7 Oct 97</a:t>
            </a:r>
          </a:p>
          <a:p>
            <a:pPr algn="ctr"/>
            <a:r>
              <a:rPr lang="en-GB" sz="1400" dirty="0"/>
              <a:t>New round of talks opened in Stormont, Belfast. The DUP were not present.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7CFAF6E-E090-4411-AB45-AEA8F4D1B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329609" y="3009014"/>
            <a:ext cx="558210" cy="231328"/>
          </a:xfrm>
          <a:prstGeom prst="straightConnector1">
            <a:avLst/>
          </a:prstGeom>
          <a:ln w="28575">
            <a:solidFill>
              <a:srgbClr val="00238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62EDDE1-406A-437B-8AD6-12024FC4E1C6}"/>
              </a:ext>
            </a:extLst>
          </p:cNvPr>
          <p:cNvSpPr/>
          <p:nvPr/>
        </p:nvSpPr>
        <p:spPr>
          <a:xfrm>
            <a:off x="131996" y="3837430"/>
            <a:ext cx="2345390" cy="2190391"/>
          </a:xfrm>
          <a:prstGeom prst="roundRect">
            <a:avLst>
              <a:gd name="adj" fmla="val 0"/>
            </a:avLst>
          </a:prstGeom>
          <a:solidFill>
            <a:srgbClr val="00238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20 Oct 97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The UUP walked out of the talks at the refusal of the Irish government to change Articles </a:t>
            </a:r>
            <a:r>
              <a:rPr lang="en-GB" sz="1400">
                <a:solidFill>
                  <a:schemeClr val="bg1"/>
                </a:solidFill>
              </a:rPr>
              <a:t>2 &amp; </a:t>
            </a:r>
            <a:r>
              <a:rPr lang="en-GB" sz="1400" dirty="0">
                <a:solidFill>
                  <a:schemeClr val="bg1"/>
                </a:solidFill>
              </a:rPr>
              <a:t>3 of the </a:t>
            </a:r>
            <a:r>
              <a:rPr lang="en-GB" sz="1400">
                <a:solidFill>
                  <a:schemeClr val="bg1"/>
                </a:solidFill>
              </a:rPr>
              <a:t>Irish Constitution, which extended a claim to Northern Ireland.</a:t>
            </a:r>
            <a:endParaRPr lang="en-GB" sz="1400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0EE164-F543-403C-AD6A-4E35D2757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1286541" y="3606102"/>
            <a:ext cx="18150" cy="231328"/>
          </a:xfrm>
          <a:prstGeom prst="straightConnector1">
            <a:avLst/>
          </a:prstGeom>
          <a:ln w="28575">
            <a:solidFill>
              <a:srgbClr val="00238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7890AB4-57ED-429B-9E95-E02AD8716843}"/>
              </a:ext>
            </a:extLst>
          </p:cNvPr>
          <p:cNvSpPr/>
          <p:nvPr/>
        </p:nvSpPr>
        <p:spPr>
          <a:xfrm>
            <a:off x="1825565" y="762406"/>
            <a:ext cx="2192982" cy="2246607"/>
          </a:xfrm>
          <a:prstGeom prst="roundRect">
            <a:avLst>
              <a:gd name="adj" fmla="val 0"/>
            </a:avLst>
          </a:prstGeom>
          <a:solidFill>
            <a:srgbClr val="00238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6 Nov 97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Some Republicans, unhappy with Sinn Féin’s involvement in the peace process, set up splinter groups, the Continuity IRA and the Real IRA.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65C76ED-2655-4CAC-BD4E-937478DED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2230774" y="3009013"/>
            <a:ext cx="691282" cy="231328"/>
          </a:xfrm>
          <a:prstGeom prst="straightConnector1">
            <a:avLst/>
          </a:prstGeom>
          <a:ln w="28575">
            <a:solidFill>
              <a:srgbClr val="00238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E8B3E20-E5FA-49E2-9404-BBAC99271DB7}"/>
              </a:ext>
            </a:extLst>
          </p:cNvPr>
          <p:cNvSpPr/>
          <p:nvPr/>
        </p:nvSpPr>
        <p:spPr>
          <a:xfrm>
            <a:off x="76687" y="6084037"/>
            <a:ext cx="5329988" cy="743483"/>
          </a:xfrm>
          <a:prstGeom prst="roundRect">
            <a:avLst>
              <a:gd name="adj" fmla="val 50000"/>
            </a:avLst>
          </a:prstGeom>
          <a:solidFill>
            <a:srgbClr val="002381"/>
          </a:solidFill>
          <a:ln>
            <a:solidFill>
              <a:srgbClr val="00238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Oct – Dec 97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6 murders by paramilitary groups in this period.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F1DD208-6A93-4BC1-B514-732535465D97}"/>
              </a:ext>
            </a:extLst>
          </p:cNvPr>
          <p:cNvSpPr/>
          <p:nvPr/>
        </p:nvSpPr>
        <p:spPr>
          <a:xfrm>
            <a:off x="3212432" y="3837430"/>
            <a:ext cx="1641173" cy="2162383"/>
          </a:xfrm>
          <a:prstGeom prst="roundRect">
            <a:avLst>
              <a:gd name="adj" fmla="val 0"/>
            </a:avLst>
          </a:prstGeom>
          <a:solidFill>
            <a:srgbClr val="00238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11 Dec 97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First talks between </a:t>
            </a:r>
            <a:r>
              <a:rPr lang="en-GB" sz="1400">
                <a:solidFill>
                  <a:schemeClr val="bg1"/>
                </a:solidFill>
              </a:rPr>
              <a:t>a UK </a:t>
            </a:r>
            <a:r>
              <a:rPr lang="en-GB" sz="1400" dirty="0">
                <a:solidFill>
                  <a:schemeClr val="bg1"/>
                </a:solidFill>
              </a:rPr>
              <a:t>PM and leaders </a:t>
            </a:r>
            <a:r>
              <a:rPr lang="en-GB" sz="1400">
                <a:solidFill>
                  <a:schemeClr val="bg1"/>
                </a:solidFill>
              </a:rPr>
              <a:t>of Sinn Féin </a:t>
            </a:r>
            <a:r>
              <a:rPr lang="en-GB" sz="1400" dirty="0">
                <a:solidFill>
                  <a:schemeClr val="bg1"/>
                </a:solidFill>
              </a:rPr>
              <a:t>in 76 years.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700D9E0-B462-495F-A81C-62606A66E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5" idx="0"/>
          </p:cNvCxnSpPr>
          <p:nvPr/>
        </p:nvCxnSpPr>
        <p:spPr>
          <a:xfrm flipH="1" flipV="1">
            <a:off x="3826043" y="3606103"/>
            <a:ext cx="206976" cy="231327"/>
          </a:xfrm>
          <a:prstGeom prst="straightConnector1">
            <a:avLst/>
          </a:prstGeom>
          <a:ln w="28575">
            <a:solidFill>
              <a:srgbClr val="00238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A3F918F0-891B-42BF-9B2F-8BDDC6CD8142}"/>
              </a:ext>
            </a:extLst>
          </p:cNvPr>
          <p:cNvSpPr/>
          <p:nvPr/>
        </p:nvSpPr>
        <p:spPr>
          <a:xfrm>
            <a:off x="4152281" y="762405"/>
            <a:ext cx="1943719" cy="2237379"/>
          </a:xfrm>
          <a:prstGeom prst="roundRect">
            <a:avLst>
              <a:gd name="adj" fmla="val 0"/>
            </a:avLst>
          </a:prstGeom>
          <a:solidFill>
            <a:srgbClr val="00238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3 Jan 98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Crisis hit when prisoners from Loyalist paramilitaries being held in the Maze prison voted to withdraw their support for the peace process. 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CD8D761-D23C-442B-B186-A498A79F3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8" idx="2"/>
          </p:cNvCxnSpPr>
          <p:nvPr/>
        </p:nvCxnSpPr>
        <p:spPr>
          <a:xfrm>
            <a:off x="5124141" y="2999784"/>
            <a:ext cx="186717" cy="200397"/>
          </a:xfrm>
          <a:prstGeom prst="straightConnector1">
            <a:avLst/>
          </a:prstGeom>
          <a:ln w="28575">
            <a:solidFill>
              <a:srgbClr val="00238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A005117-FCFB-4A6B-8541-8799585DE9FF}"/>
              </a:ext>
            </a:extLst>
          </p:cNvPr>
          <p:cNvSpPr/>
          <p:nvPr/>
        </p:nvSpPr>
        <p:spPr>
          <a:xfrm>
            <a:off x="5107138" y="3837430"/>
            <a:ext cx="2424630" cy="2162383"/>
          </a:xfrm>
          <a:prstGeom prst="roundRect">
            <a:avLst>
              <a:gd name="adj" fmla="val 0"/>
            </a:avLst>
          </a:prstGeom>
          <a:solidFill>
            <a:srgbClr val="00238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9 Jan 98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Mo Mowlam went into the Maze Prison to meet with the Loyalist paramilitary prisoners. Her visit was harshly criticised. However, the prisoners’ support for the peace process was regained.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CEDD799-19D3-4FF3-9744-CF16D2BE4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6" idx="0"/>
          </p:cNvCxnSpPr>
          <p:nvPr/>
        </p:nvCxnSpPr>
        <p:spPr>
          <a:xfrm flipH="1" flipV="1">
            <a:off x="5715109" y="3606102"/>
            <a:ext cx="604344" cy="231328"/>
          </a:xfrm>
          <a:prstGeom prst="straightConnector1">
            <a:avLst/>
          </a:prstGeom>
          <a:ln w="28575">
            <a:solidFill>
              <a:srgbClr val="00238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577BB186-80DE-4A8A-BA9E-A11C63924D96}"/>
              </a:ext>
            </a:extLst>
          </p:cNvPr>
          <p:cNvSpPr/>
          <p:nvPr/>
        </p:nvSpPr>
        <p:spPr>
          <a:xfrm>
            <a:off x="6256286" y="762404"/>
            <a:ext cx="4110149" cy="865609"/>
          </a:xfrm>
          <a:prstGeom prst="roundRect">
            <a:avLst>
              <a:gd name="adj" fmla="val 0"/>
            </a:avLst>
          </a:prstGeom>
          <a:solidFill>
            <a:srgbClr val="00238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Jan – March 98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Series of bombings and shootings by Loyalist and Republican splinter groups who rejected the peace process.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B6BE4873-B711-4564-A1D2-0AC39F04DD25}"/>
              </a:ext>
            </a:extLst>
          </p:cNvPr>
          <p:cNvSpPr/>
          <p:nvPr/>
        </p:nvSpPr>
        <p:spPr>
          <a:xfrm>
            <a:off x="6256286" y="1684229"/>
            <a:ext cx="2871927" cy="1315556"/>
          </a:xfrm>
          <a:prstGeom prst="roundRect">
            <a:avLst>
              <a:gd name="adj" fmla="val 0"/>
            </a:avLst>
          </a:prstGeom>
          <a:solidFill>
            <a:srgbClr val="00238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26 Jan 98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UDP expelled from peace talks after the UFF (who were associated with the UDP) were found to have been involved in the killing of three Catholics.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B1E502D-6A26-4EBD-A98A-EE47C03D7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78" idx="2"/>
          </p:cNvCxnSpPr>
          <p:nvPr/>
        </p:nvCxnSpPr>
        <p:spPr>
          <a:xfrm flipH="1">
            <a:off x="6689558" y="2999785"/>
            <a:ext cx="1002692" cy="240556"/>
          </a:xfrm>
          <a:prstGeom prst="straightConnector1">
            <a:avLst/>
          </a:prstGeom>
          <a:ln w="28575">
            <a:solidFill>
              <a:srgbClr val="00238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D1B6F251-FCB8-4B1C-BAEE-F0A835FDEDB9}"/>
              </a:ext>
            </a:extLst>
          </p:cNvPr>
          <p:cNvSpPr/>
          <p:nvPr/>
        </p:nvSpPr>
        <p:spPr>
          <a:xfrm>
            <a:off x="7692250" y="3837430"/>
            <a:ext cx="1641173" cy="2190391"/>
          </a:xfrm>
          <a:prstGeom prst="roundRect">
            <a:avLst>
              <a:gd name="adj" fmla="val 0"/>
            </a:avLst>
          </a:prstGeom>
          <a:solidFill>
            <a:srgbClr val="00238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20 Feb 98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SF excluded from peace talks for 17 days because of allegations that the IRA were involved in two killings in Belfast.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1E25D06A-43CF-4B60-A61A-671A88686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97" idx="0"/>
          </p:cNvCxnSpPr>
          <p:nvPr/>
        </p:nvCxnSpPr>
        <p:spPr>
          <a:xfrm flipH="1" flipV="1">
            <a:off x="8145379" y="3606102"/>
            <a:ext cx="367458" cy="231328"/>
          </a:xfrm>
          <a:prstGeom prst="straightConnector1">
            <a:avLst/>
          </a:prstGeom>
          <a:ln w="28575">
            <a:solidFill>
              <a:srgbClr val="00238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C72AE602-6FA7-499A-A61D-9E6113EBA306}"/>
              </a:ext>
            </a:extLst>
          </p:cNvPr>
          <p:cNvSpPr/>
          <p:nvPr/>
        </p:nvSpPr>
        <p:spPr>
          <a:xfrm>
            <a:off x="9269236" y="1684229"/>
            <a:ext cx="2593155" cy="1324785"/>
          </a:xfrm>
          <a:prstGeom prst="roundRect">
            <a:avLst>
              <a:gd name="adj" fmla="val 0"/>
            </a:avLst>
          </a:prstGeom>
          <a:solidFill>
            <a:srgbClr val="00238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25 March 98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After almost two years of talks, Senator George Mitchell (Chairman), set a deadline of 9 April for an agreement to be reached.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E26BB93D-9858-4452-87A6-6641788C7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07" idx="2"/>
          </p:cNvCxnSpPr>
          <p:nvPr/>
        </p:nvCxnSpPr>
        <p:spPr>
          <a:xfrm flipH="1">
            <a:off x="10029284" y="3009014"/>
            <a:ext cx="536530" cy="240556"/>
          </a:xfrm>
          <a:prstGeom prst="straightConnector1">
            <a:avLst/>
          </a:prstGeom>
          <a:ln w="28575">
            <a:solidFill>
              <a:srgbClr val="00238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CAFAAF85-EE13-48A9-8A5F-96D4A403A9BD}"/>
              </a:ext>
            </a:extLst>
          </p:cNvPr>
          <p:cNvSpPr/>
          <p:nvPr/>
        </p:nvSpPr>
        <p:spPr>
          <a:xfrm>
            <a:off x="9492326" y="3846660"/>
            <a:ext cx="2424630" cy="1481235"/>
          </a:xfrm>
          <a:prstGeom prst="roundRect">
            <a:avLst>
              <a:gd name="adj" fmla="val 0"/>
            </a:avLst>
          </a:prstGeom>
          <a:solidFill>
            <a:srgbClr val="00238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6 April 98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Late in the evening, Chairman George Mitchell, presented a draft settlement paper to the parties involved … 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8D7D5319-0566-434D-A100-FE976B97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12" idx="0"/>
          </p:cNvCxnSpPr>
          <p:nvPr/>
        </p:nvCxnSpPr>
        <p:spPr>
          <a:xfrm flipH="1" flipV="1">
            <a:off x="10551695" y="3606102"/>
            <a:ext cx="152946" cy="240558"/>
          </a:xfrm>
          <a:prstGeom prst="straightConnector1">
            <a:avLst/>
          </a:prstGeom>
          <a:ln w="28575">
            <a:solidFill>
              <a:srgbClr val="00238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496EC706-B65A-427C-A6A5-93F90B5CDD0A}"/>
              </a:ext>
            </a:extLst>
          </p:cNvPr>
          <p:cNvSpPr/>
          <p:nvPr/>
        </p:nvSpPr>
        <p:spPr>
          <a:xfrm>
            <a:off x="5480384" y="6084036"/>
            <a:ext cx="6619469" cy="743483"/>
          </a:xfrm>
          <a:prstGeom prst="roundRect">
            <a:avLst>
              <a:gd name="adj" fmla="val 50000"/>
            </a:avLst>
          </a:prstGeom>
          <a:solidFill>
            <a:srgbClr val="002381"/>
          </a:solidFill>
          <a:ln>
            <a:solidFill>
              <a:srgbClr val="00238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Jan – April 98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18 murders by paramilitary groups in this period.</a:t>
            </a:r>
          </a:p>
        </p:txBody>
      </p:sp>
    </p:spTree>
    <p:extLst>
      <p:ext uri="{BB962C8B-B14F-4D97-AF65-F5344CB8AC3E}">
        <p14:creationId xmlns:p14="http://schemas.microsoft.com/office/powerpoint/2010/main" val="341382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2" grpId="0" animBg="1"/>
      <p:bldP spid="18" grpId="0" animBg="1"/>
      <p:bldP spid="25" grpId="0" animBg="1"/>
      <p:bldP spid="48" grpId="0" animBg="1"/>
      <p:bldP spid="56" grpId="0" animBg="1"/>
      <p:bldP spid="71" grpId="0" animBg="1"/>
      <p:bldP spid="78" grpId="0" animBg="1"/>
      <p:bldP spid="97" grpId="0" animBg="1"/>
      <p:bldP spid="107" grpId="0" animBg="1"/>
      <p:bldP spid="112" grpId="0" animBg="1"/>
      <p:bldP spid="117" grpId="0" animBg="1"/>
    </p:bldLst>
  </p:timing>
</p:sld>
</file>

<file path=ppt/theme/theme1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G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v1.potx" id="{556F4431-1E2B-42AC-B219-CEAD77DA4499}" vid="{B6A91C93-D596-47F9-A623-001EC812FA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C125CBBB57543B5F44C065A1135A9" ma:contentTypeVersion="14" ma:contentTypeDescription="Create a new document." ma:contentTypeScope="" ma:versionID="5ecca5a3e74dfd5959ce807366c13bd8">
  <xsd:schema xmlns:xsd="http://www.w3.org/2001/XMLSchema" xmlns:xs="http://www.w3.org/2001/XMLSchema" xmlns:p="http://schemas.microsoft.com/office/2006/metadata/properties" xmlns:ns3="7848ef2b-417f-4f6e-aa5a-fab06b09760b" xmlns:ns4="b14c7377-77f3-4186-867e-af664bcd1d72" targetNamespace="http://schemas.microsoft.com/office/2006/metadata/properties" ma:root="true" ma:fieldsID="89069029c2ed6716667eaf56bb3c3bab" ns3:_="" ns4:_="">
    <xsd:import namespace="7848ef2b-417f-4f6e-aa5a-fab06b09760b"/>
    <xsd:import namespace="b14c7377-77f3-4186-867e-af664bcd1d7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48ef2b-417f-4f6e-aa5a-fab06b0976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c7377-77f3-4186-867e-af664bcd1d7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6CD700-4290-4B54-A71D-04CFF91776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8B3800-A2C3-43F8-AFA5-C9AEF881FB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48ef2b-417f-4f6e-aa5a-fab06b09760b"/>
    <ds:schemaRef ds:uri="b14c7377-77f3-4186-867e-af664bcd1d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170A60-DBA0-4F9C-B731-709653781804}">
  <ds:schemaRefs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7848ef2b-417f-4f6e-aa5a-fab06b09760b"/>
    <ds:schemaRef ds:uri="b14c7377-77f3-4186-867e-af664bcd1d7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2547</TotalTime>
  <Words>1253</Words>
  <Application>Microsoft Office PowerPoint</Application>
  <PresentationFormat>Widescreen</PresentationFormat>
  <Paragraphs>158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Roboto Mono</vt:lpstr>
      <vt:lpstr>Content slides</vt:lpstr>
      <vt:lpstr>72 Hours to the Belfast (Good Friday) Agreement</vt:lpstr>
      <vt:lpstr>Starter Activity</vt:lpstr>
      <vt:lpstr>Starter Activity</vt:lpstr>
      <vt:lpstr>Starter document description</vt:lpstr>
      <vt:lpstr>The Road to Peace</vt:lpstr>
      <vt:lpstr>By the end of the session, you will:</vt:lpstr>
      <vt:lpstr>In your lessons on 1996 and 1997, you learned about the key barriers to peace, such as:</vt:lpstr>
      <vt:lpstr>In today’s session</vt:lpstr>
      <vt:lpstr>Some key events, October 1997 – April 1998</vt:lpstr>
      <vt:lpstr>Main activity: How was the Belfast (Good Friday) Agreement reached in April 1998?</vt:lpstr>
      <vt:lpstr>Task instructions</vt:lpstr>
      <vt:lpstr>Graph</vt:lpstr>
      <vt:lpstr>Review 1 - How was the Belfast (Good Friday) Agreement reached in April 1998?</vt:lpstr>
      <vt:lpstr>Review 2 - How was the Belfast (Good Friday) Agreement reached in April 1998?</vt:lpstr>
    </vt:vector>
  </TitlesOfParts>
  <Company>The National Archives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72 Hours to the Belfast Good Friday Agreement</dc:title>
  <dc:creator>The National Archives Education Service</dc:creator>
  <cp:lastModifiedBy>Morris, Rosalind</cp:lastModifiedBy>
  <cp:revision>32</cp:revision>
  <dcterms:created xsi:type="dcterms:W3CDTF">2023-02-23T15:42:12Z</dcterms:created>
  <dcterms:modified xsi:type="dcterms:W3CDTF">2024-04-02T12:59:42Z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1c22e59-6e76-40e7-9277-37c464fc6354_Enabled">
    <vt:lpwstr>true</vt:lpwstr>
  </property>
  <property fmtid="{D5CDD505-2E9C-101B-9397-08002B2CF9AE}" pid="3" name="MSIP_Label_61c22e59-6e76-40e7-9277-37c464fc6354_SetDate">
    <vt:lpwstr>2022-11-11T14:43:03Z</vt:lpwstr>
  </property>
  <property fmtid="{D5CDD505-2E9C-101B-9397-08002B2CF9AE}" pid="4" name="MSIP_Label_61c22e59-6e76-40e7-9277-37c464fc6354_Method">
    <vt:lpwstr>Privileged</vt:lpwstr>
  </property>
  <property fmtid="{D5CDD505-2E9C-101B-9397-08002B2CF9AE}" pid="5" name="MSIP_Label_61c22e59-6e76-40e7-9277-37c464fc6354_Name">
    <vt:lpwstr>OFFICIAL</vt:lpwstr>
  </property>
  <property fmtid="{D5CDD505-2E9C-101B-9397-08002B2CF9AE}" pid="6" name="MSIP_Label_61c22e59-6e76-40e7-9277-37c464fc6354_SiteId">
    <vt:lpwstr>f99512c1-fd9f-4475-9896-9a0b3cdc50ec</vt:lpwstr>
  </property>
  <property fmtid="{D5CDD505-2E9C-101B-9397-08002B2CF9AE}" pid="7" name="MSIP_Label_61c22e59-6e76-40e7-9277-37c464fc6354_ActionId">
    <vt:lpwstr>f0e119f2-aef4-44d7-b0a9-4204e45adcc1</vt:lpwstr>
  </property>
  <property fmtid="{D5CDD505-2E9C-101B-9397-08002B2CF9AE}" pid="8" name="MSIP_Label_61c22e59-6e76-40e7-9277-37c464fc6354_ContentBits">
    <vt:lpwstr>0</vt:lpwstr>
  </property>
  <property fmtid="{D5CDD505-2E9C-101B-9397-08002B2CF9AE}" pid="9" name="ContentTypeId">
    <vt:lpwstr>0x010100CFCC125CBBB57543B5F44C065A1135A9</vt:lpwstr>
  </property>
</Properties>
</file>