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496" r:id="rId2"/>
    <p:sldId id="257" r:id="rId3"/>
    <p:sldId id="259" r:id="rId4"/>
    <p:sldId id="266" r:id="rId5"/>
    <p:sldId id="267" r:id="rId6"/>
    <p:sldId id="271" r:id="rId7"/>
    <p:sldId id="258" r:id="rId8"/>
    <p:sldId id="260" r:id="rId9"/>
    <p:sldId id="270" r:id="rId10"/>
    <p:sldId id="269" r:id="rId11"/>
    <p:sldId id="279" r:id="rId12"/>
    <p:sldId id="261" r:id="rId13"/>
    <p:sldId id="263" r:id="rId14"/>
    <p:sldId id="272" r:id="rId15"/>
    <p:sldId id="273" r:id="rId16"/>
    <p:sldId id="262" r:id="rId17"/>
    <p:sldId id="274" r:id="rId18"/>
    <p:sldId id="280" r:id="rId19"/>
    <p:sldId id="281" r:id="rId20"/>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23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5" autoAdjust="0"/>
    <p:restoredTop sz="86449" autoAdjust="0"/>
  </p:normalViewPr>
  <p:slideViewPr>
    <p:cSldViewPr snapToGrid="0">
      <p:cViewPr varScale="1">
        <p:scale>
          <a:sx n="74" d="100"/>
          <a:sy n="74" d="100"/>
        </p:scale>
        <p:origin x="64" y="424"/>
      </p:cViewPr>
      <p:guideLst/>
    </p:cSldViewPr>
  </p:slideViewPr>
  <p:outlineViewPr>
    <p:cViewPr>
      <p:scale>
        <a:sx n="33" d="100"/>
        <a:sy n="33" d="100"/>
      </p:scale>
      <p:origin x="0" y="-824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2E96BA38-B485-4AB3-AC13-C818E4197D55}" type="datetimeFigureOut">
              <a:rPr lang="en-GB" smtClean="0"/>
              <a:t>02/04/2024</a:t>
            </a:fld>
            <a:endParaRPr lang="en-GB"/>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584B3B22-D790-4558-AE39-3869363420EB}" type="slidenum">
              <a:rPr lang="en-GB" smtClean="0"/>
              <a:t>‹#›</a:t>
            </a:fld>
            <a:endParaRPr lang="en-GB"/>
          </a:p>
        </p:txBody>
      </p:sp>
    </p:spTree>
    <p:extLst>
      <p:ext uri="{BB962C8B-B14F-4D97-AF65-F5344CB8AC3E}">
        <p14:creationId xmlns:p14="http://schemas.microsoft.com/office/powerpoint/2010/main" val="2306929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646113-99EE-47ED-8069-50833CEF5E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0599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PRONI Catalogue Ref:  CENT-1-22-30A_1993-05-27</a:t>
            </a:r>
            <a:endParaRPr lang="en-GB" dirty="0"/>
          </a:p>
          <a:p>
            <a:endParaRPr lang="en-GB" dirty="0"/>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Context notes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When Northern Ireland was created in 1921 there was a great deal of hostility and bitterness in the rest of Ireland. Many Irish politicians and officials felt that Ireland should be united, and that Northern Ireland should not exist. By the 1990s this hostility towards Northern Ireland was greatly reduced. However, there was a problem that many in the Irish Government were unsympathetic towards Northern Ireland’s Unionist community. It was felt that many in Irish public life and its institutions regarded Unionists with suspicion, and thought they were simply pawns of the UK government. </a:t>
            </a:r>
          </a:p>
          <a:p>
            <a:pPr>
              <a:lnSpc>
                <a:spcPct val="107000"/>
              </a:lnSpc>
              <a:spcAft>
                <a:spcPts val="800"/>
              </a:spcAft>
            </a:pPr>
            <a:endParaRPr lang="en-GB" sz="1800" b="1">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Questions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b="1">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Content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a:effectLst/>
                <a:latin typeface="Calibri" panose="020F0502020204030204" pitchFamily="34" charset="0"/>
                <a:ea typeface="Calibri" panose="020F0502020204030204" pitchFamily="34" charset="0"/>
                <a:cs typeface="Times New Roman" panose="02020603050405020304" pitchFamily="18" charset="0"/>
              </a:rPr>
              <a:t>What event is this document trying to organise?</a:t>
            </a:r>
          </a:p>
          <a:p>
            <a:pPr marL="342900" lvl="0" indent="-342900">
              <a:lnSpc>
                <a:spcPct val="107000"/>
              </a:lnSpc>
              <a:spcAft>
                <a:spcPts val="800"/>
              </a:spcAft>
              <a:buFont typeface="+mj-lt"/>
              <a:buAutoNum type="arabicPeriod"/>
            </a:pPr>
            <a:r>
              <a:rPr lang="en-GB" sz="1800">
                <a:effectLst/>
                <a:latin typeface="Calibri" panose="020F0502020204030204" pitchFamily="34" charset="0"/>
                <a:ea typeface="Calibri" panose="020F0502020204030204" pitchFamily="34" charset="0"/>
                <a:cs typeface="Times New Roman" panose="02020603050405020304" pitchFamily="18" charset="0"/>
              </a:rPr>
              <a:t>What types of people do the officials plan to invite? </a:t>
            </a:r>
          </a:p>
          <a:p>
            <a:pPr>
              <a:lnSpc>
                <a:spcPct val="107000"/>
              </a:lnSpc>
              <a:spcAft>
                <a:spcPts val="800"/>
              </a:spcAft>
            </a:pPr>
            <a:endParaRPr lang="en-GB" sz="1800" b="1">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Inferences from the content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startAt="3"/>
            </a:pPr>
            <a:r>
              <a:rPr lang="en-GB" sz="1800">
                <a:effectLst/>
                <a:latin typeface="Calibri" panose="020F0502020204030204" pitchFamily="34" charset="0"/>
                <a:ea typeface="Calibri" panose="020F0502020204030204" pitchFamily="34" charset="0"/>
                <a:cs typeface="Times New Roman" panose="02020603050405020304" pitchFamily="18" charset="0"/>
              </a:rPr>
              <a:t>Is this source more useful as evidence about the Irish DFA officials or about the UK official writing it? </a:t>
            </a:r>
          </a:p>
          <a:p>
            <a:pPr marL="342900" lvl="0" indent="-342900">
              <a:lnSpc>
                <a:spcPct val="107000"/>
              </a:lnSpc>
              <a:spcAft>
                <a:spcPts val="800"/>
              </a:spcAft>
              <a:buFont typeface="+mj-lt"/>
              <a:buAutoNum type="arabicPeriod" startAt="3"/>
            </a:pPr>
            <a:r>
              <a:rPr lang="en-GB" sz="1800">
                <a:effectLst/>
                <a:latin typeface="Calibri" panose="020F0502020204030204" pitchFamily="34" charset="0"/>
                <a:ea typeface="Calibri" panose="020F0502020204030204" pitchFamily="34" charset="0"/>
                <a:cs typeface="Times New Roman" panose="02020603050405020304" pitchFamily="18" charset="0"/>
              </a:rPr>
              <a:t>What can historians infer about the relationship between the Northern Ireland Civil Service and the Irish DFA?</a:t>
            </a:r>
          </a:p>
          <a:p>
            <a:pPr>
              <a:lnSpc>
                <a:spcPct val="107000"/>
              </a:lnSpc>
              <a:spcAft>
                <a:spcPts val="800"/>
              </a:spcAft>
            </a:pPr>
            <a:endParaRPr lang="en-GB" sz="1800" b="1">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Inferences from the context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startAt="5"/>
            </a:pPr>
            <a:r>
              <a:rPr lang="en-GB" sz="1800">
                <a:effectLst/>
                <a:latin typeface="Calibri" panose="020F0502020204030204" pitchFamily="34" charset="0"/>
                <a:ea typeface="Calibri" panose="020F0502020204030204" pitchFamily="34" charset="0"/>
                <a:cs typeface="Times New Roman" panose="02020603050405020304" pitchFamily="18" charset="0"/>
              </a:rPr>
              <a:t>Explain why it is significant that this meeting was being organised.</a:t>
            </a:r>
          </a:p>
          <a:p>
            <a:pPr marL="342900" lvl="0" indent="-342900">
              <a:lnSpc>
                <a:spcPct val="107000"/>
              </a:lnSpc>
              <a:spcAft>
                <a:spcPts val="800"/>
              </a:spcAft>
              <a:buFont typeface="+mj-lt"/>
              <a:buAutoNum type="arabicPeriod" startAt="5"/>
            </a:pPr>
            <a:r>
              <a:rPr lang="en-GB" sz="1800">
                <a:effectLst/>
                <a:latin typeface="Calibri" panose="020F0502020204030204" pitchFamily="34" charset="0"/>
                <a:ea typeface="Calibri" panose="020F0502020204030204" pitchFamily="34" charset="0"/>
                <a:cs typeface="Times New Roman" panose="02020603050405020304" pitchFamily="18" charset="0"/>
              </a:rPr>
              <a:t>Explain why it is useful to see who got a copy of this document. </a:t>
            </a:r>
          </a:p>
          <a:p>
            <a:endParaRPr lang="en-GB" dirty="0"/>
          </a:p>
        </p:txBody>
      </p:sp>
      <p:sp>
        <p:nvSpPr>
          <p:cNvPr id="4" name="Slide Number Placeholder 3"/>
          <p:cNvSpPr>
            <a:spLocks noGrp="1"/>
          </p:cNvSpPr>
          <p:nvPr>
            <p:ph type="sldNum" sz="quarter" idx="5"/>
          </p:nvPr>
        </p:nvSpPr>
        <p:spPr/>
        <p:txBody>
          <a:bodyPr/>
          <a:lstStyle/>
          <a:p>
            <a:fld id="{584B3B22-D790-4558-AE39-3869363420EB}" type="slidenum">
              <a:rPr lang="en-GB" smtClean="0"/>
              <a:t>14</a:t>
            </a:fld>
            <a:endParaRPr lang="en-GB"/>
          </a:p>
        </p:txBody>
      </p:sp>
    </p:spTree>
    <p:extLst>
      <p:ext uri="{BB962C8B-B14F-4D97-AF65-F5344CB8AC3E}">
        <p14:creationId xmlns:p14="http://schemas.microsoft.com/office/powerpoint/2010/main" val="304404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TNA Catalogue Ref: CJ4/10560</a:t>
            </a:r>
            <a:endParaRPr lang="en-GB" dirty="0"/>
          </a:p>
          <a:p>
            <a:endParaRPr lang="en-GB" dirty="0"/>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Context notes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Throughout 1993 the UK and Irish governments were talking regularly about Northern Ireland. The governments were also talking to political parties, both Unionist and Nationalist, in Northern Ireland. The UK were also talking to representatives of the Provisional Irish Republican Army (PIRA). In the week before this letter a number of events caused problems for Prime Minister John Major. He had spoken to Robin Eames, the most senior figure in the Church of Ireland. That was a positive step, but from this point on things went very wrong. On 15 November a Northern Ireland newspaper reported that the UK had been holding talks with the PIRA. On 19 November a newspaper in the Republic published a document drawn up by the Republic’s Department of Foreign Affairs setting out plans for the future of Northern Ireland. On 20 November John Hume and Gerry Adams issued a third joint statement. On 24 November UK police intercepted a large shipment of arms which was meant for the Loyalist paramilitary group the Ulster Volunteer Force (UVF).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Questions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b="1">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Content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a:effectLst/>
                <a:latin typeface="Calibri" panose="020F0502020204030204" pitchFamily="34" charset="0"/>
                <a:ea typeface="Calibri" panose="020F0502020204030204" pitchFamily="34" charset="0"/>
                <a:cs typeface="Times New Roman" panose="02020603050405020304" pitchFamily="18" charset="0"/>
              </a:rPr>
              <a:t>What events have worried the Prime Minister? </a:t>
            </a:r>
          </a:p>
          <a:p>
            <a:pPr marL="342900" lvl="0" indent="-342900">
              <a:lnSpc>
                <a:spcPct val="107000"/>
              </a:lnSpc>
              <a:buFont typeface="+mj-lt"/>
              <a:buAutoNum type="arabicPeriod"/>
            </a:pPr>
            <a:r>
              <a:rPr lang="en-GB" sz="1800">
                <a:effectLst/>
                <a:latin typeface="Calibri" panose="020F0502020204030204" pitchFamily="34" charset="0"/>
                <a:ea typeface="Calibri" panose="020F0502020204030204" pitchFamily="34" charset="0"/>
                <a:cs typeface="Times New Roman" panose="02020603050405020304" pitchFamily="18" charset="0"/>
              </a:rPr>
              <a:t>What has the Prime Minister tried to do and how successful has he been?</a:t>
            </a:r>
          </a:p>
          <a:p>
            <a:pPr marL="342900" lvl="0" indent="-342900">
              <a:lnSpc>
                <a:spcPct val="107000"/>
              </a:lnSpc>
              <a:spcAft>
                <a:spcPts val="800"/>
              </a:spcAft>
              <a:buFont typeface="+mj-lt"/>
              <a:buAutoNum type="arabicPeriod"/>
            </a:pPr>
            <a:r>
              <a:rPr lang="en-GB" sz="1800">
                <a:effectLst/>
                <a:latin typeface="Calibri" panose="020F0502020204030204" pitchFamily="34" charset="0"/>
                <a:ea typeface="Calibri" panose="020F0502020204030204" pitchFamily="34" charset="0"/>
                <a:cs typeface="Times New Roman" panose="02020603050405020304" pitchFamily="18" charset="0"/>
              </a:rPr>
              <a:t>Which group is the Prime Minister most concerned about?  </a:t>
            </a:r>
          </a:p>
          <a:p>
            <a:pPr>
              <a:lnSpc>
                <a:spcPct val="107000"/>
              </a:lnSpc>
              <a:spcAft>
                <a:spcPts val="800"/>
              </a:spcAft>
            </a:pPr>
            <a:endParaRPr lang="en-GB" sz="1800" b="1">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Inferences from the content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startAt="4"/>
            </a:pPr>
            <a:r>
              <a:rPr lang="en-GB" sz="1800">
                <a:effectLst/>
                <a:latin typeface="Calibri" panose="020F0502020204030204" pitchFamily="34" charset="0"/>
                <a:ea typeface="Calibri" panose="020F0502020204030204" pitchFamily="34" charset="0"/>
                <a:cs typeface="Times New Roman" panose="02020603050405020304" pitchFamily="18" charset="0"/>
              </a:rPr>
              <a:t>How would you describe the Prime Minister’s attitude towards Hume and Adams? </a:t>
            </a:r>
          </a:p>
          <a:p>
            <a:pPr marL="342900" lvl="0" indent="-342900">
              <a:lnSpc>
                <a:spcPct val="107000"/>
              </a:lnSpc>
              <a:spcAft>
                <a:spcPts val="800"/>
              </a:spcAft>
              <a:buFont typeface="+mj-lt"/>
              <a:buAutoNum type="arabicPeriod" startAt="4"/>
            </a:pPr>
            <a:r>
              <a:rPr lang="en-GB" sz="1800">
                <a:effectLst/>
                <a:latin typeface="Calibri" panose="020F0502020204030204" pitchFamily="34" charset="0"/>
                <a:ea typeface="Calibri" panose="020F0502020204030204" pitchFamily="34" charset="0"/>
                <a:cs typeface="Times New Roman" panose="02020603050405020304" pitchFamily="18" charset="0"/>
              </a:rPr>
              <a:t>What can a historian infer from this document about attitudes in Northern Ireland at this time? </a:t>
            </a:r>
          </a:p>
          <a:p>
            <a:pPr>
              <a:lnSpc>
                <a:spcPct val="107000"/>
              </a:lnSpc>
              <a:spcAft>
                <a:spcPts val="800"/>
              </a:spcAft>
            </a:pPr>
            <a:endParaRPr lang="en-GB" sz="1800" b="1">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Inferences from the context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6"/>
            </a:pPr>
            <a:r>
              <a:rPr lang="en-GB" sz="1800">
                <a:effectLst/>
                <a:latin typeface="Calibri" panose="020F0502020204030204" pitchFamily="34" charset="0"/>
                <a:ea typeface="Calibri" panose="020F0502020204030204" pitchFamily="34" charset="0"/>
                <a:cs typeface="Times New Roman" panose="02020603050405020304" pitchFamily="18" charset="0"/>
              </a:rPr>
              <a:t>What can a historian infer from this letter about the relationship between Major and Albert Reynolds?  </a:t>
            </a:r>
          </a:p>
          <a:p>
            <a:endParaRPr lang="en-GB" dirty="0"/>
          </a:p>
        </p:txBody>
      </p:sp>
      <p:sp>
        <p:nvSpPr>
          <p:cNvPr id="4" name="Slide Number Placeholder 3"/>
          <p:cNvSpPr>
            <a:spLocks noGrp="1"/>
          </p:cNvSpPr>
          <p:nvPr>
            <p:ph type="sldNum" sz="quarter" idx="5"/>
          </p:nvPr>
        </p:nvSpPr>
        <p:spPr/>
        <p:txBody>
          <a:bodyPr/>
          <a:lstStyle/>
          <a:p>
            <a:fld id="{584B3B22-D790-4558-AE39-3869363420EB}" type="slidenum">
              <a:rPr lang="en-GB" smtClean="0"/>
              <a:t>15</a:t>
            </a:fld>
            <a:endParaRPr lang="en-GB"/>
          </a:p>
        </p:txBody>
      </p:sp>
    </p:spTree>
    <p:extLst>
      <p:ext uri="{BB962C8B-B14F-4D97-AF65-F5344CB8AC3E}">
        <p14:creationId xmlns:p14="http://schemas.microsoft.com/office/powerpoint/2010/main" val="1568804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TNA Catalogue Ref: CJ4/10560</a:t>
            </a:r>
            <a:endParaRPr lang="en-GB" dirty="0"/>
          </a:p>
          <a:p>
            <a:endParaRPr lang="en-GB" dirty="0"/>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Context notes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This meeting took place a short time before the Downing Street Declaration was issued. There was constant dialogue between Her Majesty’s Government (HMG – i.e. the UK government) and the Irish Government. Sometimes, as in this case, they were tense. In this instance the Irish government discovered that HMG had been holding talks with the leaders of the PIRA. This had been carried out using go-betweens such as Catholic priests, Northern Ireland business-people and also some UK Intelligence officers.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Questions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Content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a:effectLst/>
                <a:latin typeface="Calibri" panose="020F0502020204030204" pitchFamily="34" charset="0"/>
                <a:ea typeface="Calibri" panose="020F0502020204030204" pitchFamily="34" charset="0"/>
                <a:cs typeface="Times New Roman" panose="02020603050405020304" pitchFamily="18" charset="0"/>
              </a:rPr>
              <a:t>What did the two sides agree was a priority? </a:t>
            </a:r>
          </a:p>
          <a:p>
            <a:pPr marL="342900" lvl="0" indent="-342900">
              <a:lnSpc>
                <a:spcPct val="107000"/>
              </a:lnSpc>
              <a:spcAft>
                <a:spcPts val="800"/>
              </a:spcAft>
              <a:buFont typeface="+mj-lt"/>
              <a:buAutoNum type="arabicPeriod"/>
            </a:pPr>
            <a:r>
              <a:rPr lang="en-GB" sz="1800">
                <a:effectLst/>
                <a:latin typeface="Calibri" panose="020F0502020204030204" pitchFamily="34" charset="0"/>
                <a:ea typeface="Calibri" panose="020F0502020204030204" pitchFamily="34" charset="0"/>
                <a:cs typeface="Times New Roman" panose="02020603050405020304" pitchFamily="18" charset="0"/>
              </a:rPr>
              <a:t>What did they agree was necessary to achieve their aims?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Inferences from the content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startAt="3"/>
            </a:pPr>
            <a:r>
              <a:rPr lang="en-GB" sz="1800">
                <a:effectLst/>
                <a:latin typeface="Calibri" panose="020F0502020204030204" pitchFamily="34" charset="0"/>
                <a:ea typeface="Calibri" panose="020F0502020204030204" pitchFamily="34" charset="0"/>
                <a:cs typeface="Times New Roman" panose="02020603050405020304" pitchFamily="18" charset="0"/>
              </a:rPr>
              <a:t>What can a historian infer from this document about relations between the UK and Irish governments at this time?</a:t>
            </a:r>
          </a:p>
          <a:p>
            <a:pPr marL="342900" lvl="0" indent="-342900">
              <a:lnSpc>
                <a:spcPct val="107000"/>
              </a:lnSpc>
              <a:spcAft>
                <a:spcPts val="800"/>
              </a:spcAft>
              <a:buFont typeface="+mj-lt"/>
              <a:buAutoNum type="arabicPeriod" startAt="3"/>
            </a:pPr>
            <a:r>
              <a:rPr lang="en-GB" sz="1800">
                <a:effectLst/>
                <a:latin typeface="Calibri" panose="020F0502020204030204" pitchFamily="34" charset="0"/>
                <a:ea typeface="Calibri" panose="020F0502020204030204" pitchFamily="34" charset="0"/>
                <a:cs typeface="Times New Roman" panose="02020603050405020304" pitchFamily="18" charset="0"/>
              </a:rPr>
              <a:t>What can a historian infer about the differing concerns of the two governments?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Inferences from the context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5"/>
            </a:pPr>
            <a:r>
              <a:rPr lang="en-GB" sz="1800">
                <a:effectLst/>
                <a:latin typeface="Calibri" panose="020F0502020204030204" pitchFamily="34" charset="0"/>
                <a:ea typeface="Calibri" panose="020F0502020204030204" pitchFamily="34" charset="0"/>
                <a:cs typeface="Times New Roman" panose="02020603050405020304" pitchFamily="18" charset="0"/>
              </a:rPr>
              <a:t>Is it significant that the two leaders met face to face (t</a:t>
            </a:r>
            <a:r>
              <a:rPr lang="en-GB" sz="1800">
                <a:effectLst/>
                <a:latin typeface="Calibri" panose="020F0502020204030204" pitchFamily="34" charset="0"/>
                <a:ea typeface="Calibri" panose="020F0502020204030204" pitchFamily="34" charset="0"/>
                <a:cs typeface="Calibri" panose="020F0502020204030204" pitchFamily="34" charset="0"/>
              </a:rPr>
              <a:t>ê</a:t>
            </a:r>
            <a:r>
              <a:rPr lang="en-GB" sz="1800">
                <a:effectLst/>
                <a:latin typeface="Calibri" panose="020F0502020204030204" pitchFamily="34" charset="0"/>
                <a:ea typeface="Calibri" panose="020F0502020204030204" pitchFamily="34" charset="0"/>
                <a:cs typeface="Times New Roman" panose="02020603050405020304" pitchFamily="18" charset="0"/>
              </a:rPr>
              <a:t>te-</a:t>
            </a:r>
            <a:r>
              <a:rPr lang="en-GB" sz="1800">
                <a:effectLst/>
                <a:latin typeface="Calibri" panose="020F0502020204030204" pitchFamily="34" charset="0"/>
                <a:ea typeface="Calibri" panose="020F0502020204030204" pitchFamily="34" charset="0"/>
                <a:cs typeface="Calibri" panose="020F0502020204030204" pitchFamily="34" charset="0"/>
              </a:rPr>
              <a:t>à</a:t>
            </a:r>
            <a:r>
              <a:rPr lang="en-GB" sz="1800">
                <a:effectLst/>
                <a:latin typeface="Calibri" panose="020F0502020204030204" pitchFamily="34" charset="0"/>
                <a:ea typeface="Calibri" panose="020F0502020204030204" pitchFamily="34" charset="0"/>
                <a:cs typeface="Times New Roman" panose="02020603050405020304" pitchFamily="18" charset="0"/>
              </a:rPr>
              <a:t>-t</a:t>
            </a:r>
            <a:r>
              <a:rPr lang="en-GB" sz="1800">
                <a:effectLst/>
                <a:latin typeface="Calibri" panose="020F0502020204030204" pitchFamily="34" charset="0"/>
                <a:ea typeface="Calibri" panose="020F0502020204030204" pitchFamily="34" charset="0"/>
                <a:cs typeface="Calibri" panose="020F0502020204030204" pitchFamily="34" charset="0"/>
              </a:rPr>
              <a:t>ê</a:t>
            </a:r>
            <a:r>
              <a:rPr lang="en-GB" sz="1800">
                <a:effectLst/>
                <a:latin typeface="Calibri" panose="020F0502020204030204" pitchFamily="34" charset="0"/>
                <a:ea typeface="Calibri" panose="020F0502020204030204" pitchFamily="34" charset="0"/>
                <a:cs typeface="Times New Roman" panose="02020603050405020304" pitchFamily="18" charset="0"/>
              </a:rPr>
              <a:t>te)? </a:t>
            </a:r>
          </a:p>
          <a:p>
            <a:endParaRPr lang="en-GB" dirty="0"/>
          </a:p>
        </p:txBody>
      </p:sp>
      <p:sp>
        <p:nvSpPr>
          <p:cNvPr id="4" name="Slide Number Placeholder 3"/>
          <p:cNvSpPr>
            <a:spLocks noGrp="1"/>
          </p:cNvSpPr>
          <p:nvPr>
            <p:ph type="sldNum" sz="quarter" idx="5"/>
          </p:nvPr>
        </p:nvSpPr>
        <p:spPr/>
        <p:txBody>
          <a:bodyPr/>
          <a:lstStyle/>
          <a:p>
            <a:fld id="{584B3B22-D790-4558-AE39-3869363420EB}" type="slidenum">
              <a:rPr lang="en-GB" smtClean="0"/>
              <a:t>16</a:t>
            </a:fld>
            <a:endParaRPr lang="en-GB"/>
          </a:p>
        </p:txBody>
      </p:sp>
    </p:spTree>
    <p:extLst>
      <p:ext uri="{BB962C8B-B14F-4D97-AF65-F5344CB8AC3E}">
        <p14:creationId xmlns:p14="http://schemas.microsoft.com/office/powerpoint/2010/main" val="2137861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TNA Catalogue Ref: CJ4/10562</a:t>
            </a:r>
            <a:endParaRPr lang="en-GB" dirty="0"/>
          </a:p>
          <a:p>
            <a:endParaRPr lang="en-GB" dirty="0"/>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Context notes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This document was written by a senior adviser to the Prime Minister. The document was sent to the Private Secretaries of the members of the Cabinet. Private Secretaries are senior civil servants in government departments and work closely with ministers. The document was designed to alert these officials that the Prime Minister and the Taoiseach would be announcing the Downing Street Declaration and to provide officials and minsters with some important background information and advice on possible questions from the media.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Questions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Content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tabLst>
                <a:tab pos="180340" algn="l"/>
              </a:tabLst>
            </a:pPr>
            <a:r>
              <a:rPr lang="en-GB" sz="1800">
                <a:effectLst/>
                <a:latin typeface="Calibri" panose="020F0502020204030204" pitchFamily="34" charset="0"/>
                <a:ea typeface="Calibri" panose="020F0502020204030204" pitchFamily="34" charset="0"/>
                <a:cs typeface="Times New Roman" panose="02020603050405020304" pitchFamily="18" charset="0"/>
              </a:rPr>
              <a:t>What event is being announced and who is being informed about it? </a:t>
            </a:r>
          </a:p>
          <a:p>
            <a:pPr marL="342900" lvl="0" indent="-342900">
              <a:lnSpc>
                <a:spcPct val="107000"/>
              </a:lnSpc>
              <a:buFont typeface="+mj-lt"/>
              <a:buAutoNum type="arabicPeriod"/>
              <a:tabLst>
                <a:tab pos="180340" algn="l"/>
              </a:tabLst>
            </a:pPr>
            <a:r>
              <a:rPr lang="en-GB" sz="1800">
                <a:effectLst/>
                <a:latin typeface="Calibri" panose="020F0502020204030204" pitchFamily="34" charset="0"/>
                <a:ea typeface="Calibri" panose="020F0502020204030204" pitchFamily="34" charset="0"/>
                <a:cs typeface="Times New Roman" panose="02020603050405020304" pitchFamily="18" charset="0"/>
              </a:rPr>
              <a:t>What is the view of the Irish government about the PIRA?</a:t>
            </a:r>
          </a:p>
          <a:p>
            <a:pPr marL="342900" lvl="0" indent="-342900">
              <a:lnSpc>
                <a:spcPct val="107000"/>
              </a:lnSpc>
              <a:spcAft>
                <a:spcPts val="800"/>
              </a:spcAft>
              <a:buFont typeface="+mj-lt"/>
              <a:buAutoNum type="arabicPeriod"/>
              <a:tabLst>
                <a:tab pos="180340" algn="l"/>
              </a:tabLst>
            </a:pPr>
            <a:r>
              <a:rPr lang="en-GB" sz="1800">
                <a:effectLst/>
                <a:latin typeface="Calibri" panose="020F0502020204030204" pitchFamily="34" charset="0"/>
                <a:ea typeface="Calibri" panose="020F0502020204030204" pitchFamily="34" charset="0"/>
                <a:cs typeface="Times New Roman" panose="02020603050405020304" pitchFamily="18" charset="0"/>
              </a:rPr>
              <a:t>What is the intention of the UK and Irish Governments behind the Declaration? </a:t>
            </a:r>
          </a:p>
          <a:p>
            <a:pPr>
              <a:lnSpc>
                <a:spcPct val="107000"/>
              </a:lnSpc>
              <a:spcAft>
                <a:spcPts val="800"/>
              </a:spcAft>
              <a:tabLst>
                <a:tab pos="180340" algn="l"/>
              </a:tabLs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tabLst>
                <a:tab pos="180340" algn="l"/>
              </a:tabLst>
            </a:pPr>
            <a:r>
              <a:rPr lang="en-GB" sz="1800" b="1">
                <a:effectLst/>
                <a:latin typeface="Calibri" panose="020F0502020204030204" pitchFamily="34" charset="0"/>
                <a:ea typeface="Calibri" panose="020F0502020204030204" pitchFamily="34" charset="0"/>
                <a:cs typeface="Times New Roman" panose="02020603050405020304" pitchFamily="18" charset="0"/>
              </a:rPr>
              <a:t>Inferences from the content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startAt="4"/>
              <a:tabLst>
                <a:tab pos="180340" algn="l"/>
              </a:tabLst>
            </a:pPr>
            <a:r>
              <a:rPr lang="en-GB" sz="1800">
                <a:effectLst/>
                <a:latin typeface="Calibri" panose="020F0502020204030204" pitchFamily="34" charset="0"/>
                <a:ea typeface="Calibri" panose="020F0502020204030204" pitchFamily="34" charset="0"/>
                <a:cs typeface="Times New Roman" panose="02020603050405020304" pitchFamily="18" charset="0"/>
              </a:rPr>
              <a:t>Would a historian find this document useful as evidence about the Republican movement at this time? </a:t>
            </a:r>
          </a:p>
          <a:p>
            <a:pPr marL="342900" lvl="0" indent="-342900">
              <a:lnSpc>
                <a:spcPct val="107000"/>
              </a:lnSpc>
              <a:buFont typeface="+mj-lt"/>
              <a:buAutoNum type="arabicPeriod" startAt="4"/>
              <a:tabLst>
                <a:tab pos="180340" algn="l"/>
              </a:tabLst>
            </a:pPr>
            <a:r>
              <a:rPr lang="en-GB" sz="1800">
                <a:effectLst/>
                <a:latin typeface="Calibri" panose="020F0502020204030204" pitchFamily="34" charset="0"/>
                <a:ea typeface="Calibri" panose="020F0502020204030204" pitchFamily="34" charset="0"/>
                <a:cs typeface="Times New Roman" panose="02020603050405020304" pitchFamily="18" charset="0"/>
              </a:rPr>
              <a:t>What can a historian infer about the approach taken by the UK and Irish governments towards the PIRA? </a:t>
            </a:r>
          </a:p>
          <a:p>
            <a:pPr marL="342900" lvl="0" indent="-342900">
              <a:lnSpc>
                <a:spcPct val="107000"/>
              </a:lnSpc>
              <a:spcAft>
                <a:spcPts val="800"/>
              </a:spcAft>
              <a:buFont typeface="+mj-lt"/>
              <a:buAutoNum type="arabicPeriod" startAt="4"/>
              <a:tabLst>
                <a:tab pos="180340" algn="l"/>
              </a:tabLst>
            </a:pPr>
            <a:r>
              <a:rPr lang="en-GB" sz="1800">
                <a:effectLst/>
                <a:latin typeface="Calibri" panose="020F0502020204030204" pitchFamily="34" charset="0"/>
                <a:ea typeface="Calibri" panose="020F0502020204030204" pitchFamily="34" charset="0"/>
                <a:cs typeface="Times New Roman" panose="02020603050405020304" pitchFamily="18" charset="0"/>
              </a:rPr>
              <a:t>Is this source useful as evidence about the Hume – Adams talks? </a:t>
            </a:r>
          </a:p>
          <a:p>
            <a:pPr>
              <a:lnSpc>
                <a:spcPct val="107000"/>
              </a:lnSpc>
              <a:spcAft>
                <a:spcPts val="800"/>
              </a:spcAft>
              <a:tabLst>
                <a:tab pos="180340" algn="l"/>
              </a:tabLs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tabLst>
                <a:tab pos="180340" algn="l"/>
              </a:tabLst>
            </a:pPr>
            <a:r>
              <a:rPr lang="en-GB" sz="1800" b="1">
                <a:effectLst/>
                <a:latin typeface="Calibri" panose="020F0502020204030204" pitchFamily="34" charset="0"/>
                <a:ea typeface="Calibri" panose="020F0502020204030204" pitchFamily="34" charset="0"/>
                <a:cs typeface="Times New Roman" panose="02020603050405020304" pitchFamily="18" charset="0"/>
              </a:rPr>
              <a:t>Inferences from the context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7"/>
              <a:tabLst>
                <a:tab pos="180340" algn="l"/>
              </a:tabLst>
            </a:pPr>
            <a:r>
              <a:rPr lang="en-GB" sz="1800">
                <a:effectLst/>
                <a:latin typeface="Calibri" panose="020F0502020204030204" pitchFamily="34" charset="0"/>
                <a:ea typeface="Calibri" panose="020F0502020204030204" pitchFamily="34" charset="0"/>
                <a:cs typeface="Times New Roman" panose="02020603050405020304" pitchFamily="18" charset="0"/>
              </a:rPr>
              <a:t>Is it significant that this document is being sent to all members of the UK Cabinet?  </a:t>
            </a:r>
          </a:p>
          <a:p>
            <a:endParaRPr lang="en-GB" dirty="0"/>
          </a:p>
        </p:txBody>
      </p:sp>
      <p:sp>
        <p:nvSpPr>
          <p:cNvPr id="4" name="Slide Number Placeholder 3"/>
          <p:cNvSpPr>
            <a:spLocks noGrp="1"/>
          </p:cNvSpPr>
          <p:nvPr>
            <p:ph type="sldNum" sz="quarter" idx="5"/>
          </p:nvPr>
        </p:nvSpPr>
        <p:spPr/>
        <p:txBody>
          <a:bodyPr/>
          <a:lstStyle/>
          <a:p>
            <a:fld id="{584B3B22-D790-4558-AE39-3869363420EB}" type="slidenum">
              <a:rPr lang="en-GB" smtClean="0"/>
              <a:t>17</a:t>
            </a:fld>
            <a:endParaRPr lang="en-GB"/>
          </a:p>
        </p:txBody>
      </p:sp>
    </p:spTree>
    <p:extLst>
      <p:ext uri="{BB962C8B-B14F-4D97-AF65-F5344CB8AC3E}">
        <p14:creationId xmlns:p14="http://schemas.microsoft.com/office/powerpoint/2010/main" val="778106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84B3B22-D790-4558-AE39-3869363420EB}" type="slidenum">
              <a:rPr lang="en-GB" smtClean="0"/>
              <a:t>19</a:t>
            </a:fld>
            <a:endParaRPr lang="en-GB"/>
          </a:p>
        </p:txBody>
      </p:sp>
    </p:spTree>
    <p:extLst>
      <p:ext uri="{BB962C8B-B14F-4D97-AF65-F5344CB8AC3E}">
        <p14:creationId xmlns:p14="http://schemas.microsoft.com/office/powerpoint/2010/main" val="3488774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Reuters images – RTR438XD</a:t>
            </a:r>
            <a:endParaRPr lang="en-GB" dirty="0"/>
          </a:p>
        </p:txBody>
      </p:sp>
      <p:sp>
        <p:nvSpPr>
          <p:cNvPr id="4" name="Slide Number Placeholder 3"/>
          <p:cNvSpPr>
            <a:spLocks noGrp="1"/>
          </p:cNvSpPr>
          <p:nvPr>
            <p:ph type="sldNum" sz="quarter" idx="5"/>
          </p:nvPr>
        </p:nvSpPr>
        <p:spPr/>
        <p:txBody>
          <a:bodyPr/>
          <a:lstStyle/>
          <a:p>
            <a:fld id="{584B3B22-D790-4558-AE39-3869363420EB}" type="slidenum">
              <a:rPr lang="en-GB" smtClean="0"/>
              <a:t>2</a:t>
            </a:fld>
            <a:endParaRPr lang="en-GB"/>
          </a:p>
        </p:txBody>
      </p:sp>
    </p:spTree>
    <p:extLst>
      <p:ext uri="{BB962C8B-B14F-4D97-AF65-F5344CB8AC3E}">
        <p14:creationId xmlns:p14="http://schemas.microsoft.com/office/powerpoint/2010/main" val="1987811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Reuters images – RTR438XD</a:t>
            </a:r>
          </a:p>
          <a:p>
            <a:endParaRPr lang="en-GB" dirty="0"/>
          </a:p>
        </p:txBody>
      </p:sp>
      <p:sp>
        <p:nvSpPr>
          <p:cNvPr id="4" name="Slide Number Placeholder 3"/>
          <p:cNvSpPr>
            <a:spLocks noGrp="1"/>
          </p:cNvSpPr>
          <p:nvPr>
            <p:ph type="sldNum" sz="quarter" idx="5"/>
          </p:nvPr>
        </p:nvSpPr>
        <p:spPr/>
        <p:txBody>
          <a:bodyPr/>
          <a:lstStyle/>
          <a:p>
            <a:fld id="{584B3B22-D790-4558-AE39-3869363420EB}" type="slidenum">
              <a:rPr lang="en-GB" smtClean="0"/>
              <a:t>4</a:t>
            </a:fld>
            <a:endParaRPr lang="en-GB"/>
          </a:p>
        </p:txBody>
      </p:sp>
    </p:spTree>
    <p:extLst>
      <p:ext uri="{BB962C8B-B14F-4D97-AF65-F5344CB8AC3E}">
        <p14:creationId xmlns:p14="http://schemas.microsoft.com/office/powerpoint/2010/main" val="1522644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TNA Catalogue Ref: FCO 87/3596</a:t>
            </a:r>
          </a:p>
          <a:p>
            <a:endParaRPr lang="en-GB"/>
          </a:p>
        </p:txBody>
      </p:sp>
      <p:sp>
        <p:nvSpPr>
          <p:cNvPr id="4" name="Slide Number Placeholder 3"/>
          <p:cNvSpPr>
            <a:spLocks noGrp="1"/>
          </p:cNvSpPr>
          <p:nvPr>
            <p:ph type="sldNum" sz="quarter" idx="5"/>
          </p:nvPr>
        </p:nvSpPr>
        <p:spPr/>
        <p:txBody>
          <a:bodyPr/>
          <a:lstStyle/>
          <a:p>
            <a:fld id="{584B3B22-D790-4558-AE39-3869363420EB}" type="slidenum">
              <a:rPr lang="en-GB" smtClean="0"/>
              <a:t>8</a:t>
            </a:fld>
            <a:endParaRPr lang="en-GB"/>
          </a:p>
        </p:txBody>
      </p:sp>
    </p:spTree>
    <p:extLst>
      <p:ext uri="{BB962C8B-B14F-4D97-AF65-F5344CB8AC3E}">
        <p14:creationId xmlns:p14="http://schemas.microsoft.com/office/powerpoint/2010/main" val="57955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TNA Catalogue Ref: FCO 87/3596</a:t>
            </a:r>
          </a:p>
          <a:p>
            <a:endParaRPr lang="en-GB"/>
          </a:p>
        </p:txBody>
      </p:sp>
      <p:sp>
        <p:nvSpPr>
          <p:cNvPr id="4" name="Slide Number Placeholder 3"/>
          <p:cNvSpPr>
            <a:spLocks noGrp="1"/>
          </p:cNvSpPr>
          <p:nvPr>
            <p:ph type="sldNum" sz="quarter" idx="5"/>
          </p:nvPr>
        </p:nvSpPr>
        <p:spPr/>
        <p:txBody>
          <a:bodyPr/>
          <a:lstStyle/>
          <a:p>
            <a:fld id="{584B3B22-D790-4558-AE39-3869363420EB}" type="slidenum">
              <a:rPr lang="en-GB" smtClean="0"/>
              <a:t>9</a:t>
            </a:fld>
            <a:endParaRPr lang="en-GB"/>
          </a:p>
        </p:txBody>
      </p:sp>
    </p:spTree>
    <p:extLst>
      <p:ext uri="{BB962C8B-B14F-4D97-AF65-F5344CB8AC3E}">
        <p14:creationId xmlns:p14="http://schemas.microsoft.com/office/powerpoint/2010/main" val="2201142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McBride Principles were a set of guidelines for US investment in businesses in Northern Ireland. Essentially US investors had to make sure that they did not invest or work with companies which discriminated against particular groups, most obviously Protestants or Catholics</a:t>
            </a:r>
            <a:r>
              <a:rPr lang="en-GB"/>
              <a:t>. </a:t>
            </a:r>
          </a:p>
          <a:p>
            <a:endParaRPr lang="en-GB"/>
          </a:p>
          <a:p>
            <a:r>
              <a:rPr lang="en-GB"/>
              <a:t>TNA Catalogue Ref: FCO 87/3596</a:t>
            </a:r>
            <a:endParaRPr lang="en-GB" dirty="0"/>
          </a:p>
        </p:txBody>
      </p:sp>
      <p:sp>
        <p:nvSpPr>
          <p:cNvPr id="4" name="Slide Number Placeholder 3"/>
          <p:cNvSpPr>
            <a:spLocks noGrp="1"/>
          </p:cNvSpPr>
          <p:nvPr>
            <p:ph type="sldNum" sz="quarter" idx="5"/>
          </p:nvPr>
        </p:nvSpPr>
        <p:spPr/>
        <p:txBody>
          <a:bodyPr/>
          <a:lstStyle/>
          <a:p>
            <a:fld id="{584B3B22-D790-4558-AE39-3869363420EB}" type="slidenum">
              <a:rPr lang="en-GB" smtClean="0"/>
              <a:t>10</a:t>
            </a:fld>
            <a:endParaRPr lang="en-GB"/>
          </a:p>
        </p:txBody>
      </p:sp>
    </p:spTree>
    <p:extLst>
      <p:ext uri="{BB962C8B-B14F-4D97-AF65-F5344CB8AC3E}">
        <p14:creationId xmlns:p14="http://schemas.microsoft.com/office/powerpoint/2010/main" val="3778317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84B3B22-D790-4558-AE39-3869363420EB}" type="slidenum">
              <a:rPr lang="en-GB" smtClean="0"/>
              <a:t>11</a:t>
            </a:fld>
            <a:endParaRPr lang="en-GB"/>
          </a:p>
        </p:txBody>
      </p:sp>
    </p:spTree>
    <p:extLst>
      <p:ext uri="{BB962C8B-B14F-4D97-AF65-F5344CB8AC3E}">
        <p14:creationId xmlns:p14="http://schemas.microsoft.com/office/powerpoint/2010/main" val="1022140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TNA Catalogue Ref: CJ4/11527</a:t>
            </a:r>
            <a:endParaRPr lang="en-GB" dirty="0"/>
          </a:p>
          <a:p>
            <a:endParaRPr lang="en-GB" dirty="0"/>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Context notes</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John Hume was the leader of the Social Democratic Labour Party (SDLP), the largest Nationalist party in Northern Ireland at the time. Gerry Adams was the leader of Sinn F</a:t>
            </a:r>
            <a:r>
              <a:rPr lang="en-GB" sz="1800">
                <a:effectLst/>
                <a:latin typeface="Calibri" panose="020F0502020204030204" pitchFamily="34" charset="0"/>
                <a:ea typeface="Calibri" panose="020F0502020204030204" pitchFamily="34" charset="0"/>
                <a:cs typeface="Calibri" panose="020F0502020204030204" pitchFamily="34" charset="0"/>
              </a:rPr>
              <a:t>é</a:t>
            </a:r>
            <a:r>
              <a:rPr lang="en-GB" sz="1800">
                <a:effectLst/>
                <a:latin typeface="Calibri" panose="020F0502020204030204" pitchFamily="34" charset="0"/>
                <a:ea typeface="Calibri" panose="020F0502020204030204" pitchFamily="34" charset="0"/>
                <a:cs typeface="Times New Roman" panose="02020603050405020304" pitchFamily="18" charset="0"/>
              </a:rPr>
              <a:t>in, which was generally seen as the political wing of the IRA although Gerry Adams always officially denied that there was a link between the two organisations. They began a series of meetings in 1992 to discuss the conditions which would be necessary to end the conflict in Northern Ireland. In April 1994 these ‘secret’ talks were discovered and widely reported in the newspapers and as a result Hume and Adams made a public statement about their talks in April 1993. They then continued to meet and made further public statements in September and November 1993, setting out their views on how government and politics in Northern Ireland should develop.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Questions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Content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a:effectLst/>
                <a:latin typeface="Calibri" panose="020F0502020204030204" pitchFamily="34" charset="0"/>
                <a:ea typeface="Calibri" panose="020F0502020204030204" pitchFamily="34" charset="0"/>
                <a:cs typeface="Times New Roman" panose="02020603050405020304" pitchFamily="18" charset="0"/>
              </a:rPr>
              <a:t>What have Hume and Adams been doing? </a:t>
            </a:r>
          </a:p>
          <a:p>
            <a:pPr marL="342900" lvl="0" indent="-342900">
              <a:lnSpc>
                <a:spcPct val="107000"/>
              </a:lnSpc>
              <a:buFont typeface="+mj-lt"/>
              <a:buAutoNum type="arabicPeriod"/>
            </a:pPr>
            <a:r>
              <a:rPr lang="en-GB" sz="1800">
                <a:effectLst/>
                <a:latin typeface="Calibri" panose="020F0502020204030204" pitchFamily="34" charset="0"/>
                <a:ea typeface="Calibri" panose="020F0502020204030204" pitchFamily="34" charset="0"/>
                <a:cs typeface="Times New Roman" panose="02020603050405020304" pitchFamily="18" charset="0"/>
              </a:rPr>
              <a:t>What is the view of the author of the article about these actions? </a:t>
            </a:r>
          </a:p>
          <a:p>
            <a:pPr marL="342900" lvl="0" indent="-342900">
              <a:lnSpc>
                <a:spcPct val="107000"/>
              </a:lnSpc>
              <a:spcAft>
                <a:spcPts val="800"/>
              </a:spcAft>
              <a:buFont typeface="+mj-lt"/>
              <a:buAutoNum type="arabicPeriod"/>
            </a:pPr>
            <a:r>
              <a:rPr lang="en-GB" sz="1800">
                <a:effectLst/>
                <a:latin typeface="Calibri" panose="020F0502020204030204" pitchFamily="34" charset="0"/>
                <a:ea typeface="Calibri" panose="020F0502020204030204" pitchFamily="34" charset="0"/>
                <a:cs typeface="Times New Roman" panose="02020603050405020304" pitchFamily="18" charset="0"/>
              </a:rPr>
              <a:t>Is there any evidence that there have been reactions from other groups?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Inferences from the content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startAt="4"/>
            </a:pPr>
            <a:r>
              <a:rPr lang="en-GB" sz="1800">
                <a:effectLst/>
                <a:latin typeface="Calibri" panose="020F0502020204030204" pitchFamily="34" charset="0"/>
                <a:ea typeface="Calibri" panose="020F0502020204030204" pitchFamily="34" charset="0"/>
                <a:cs typeface="Times New Roman" panose="02020603050405020304" pitchFamily="18" charset="0"/>
              </a:rPr>
              <a:t>What can historians infer about public opinion and politicians in Ireland at this time?</a:t>
            </a:r>
          </a:p>
          <a:p>
            <a:pPr marL="342900" lvl="0" indent="-342900">
              <a:lnSpc>
                <a:spcPct val="107000"/>
              </a:lnSpc>
              <a:spcAft>
                <a:spcPts val="800"/>
              </a:spcAft>
              <a:buFont typeface="+mj-lt"/>
              <a:buAutoNum type="arabicPeriod" startAt="4"/>
            </a:pPr>
            <a:r>
              <a:rPr lang="en-GB" sz="1800">
                <a:effectLst/>
                <a:latin typeface="Calibri" panose="020F0502020204030204" pitchFamily="34" charset="0"/>
                <a:ea typeface="Calibri" panose="020F0502020204030204" pitchFamily="34" charset="0"/>
                <a:cs typeface="Times New Roman" panose="02020603050405020304" pitchFamily="18" charset="0"/>
              </a:rPr>
              <a:t>What can historians infer about the impact of the Hume Adams talks?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Inferences from the context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6"/>
            </a:pPr>
            <a:r>
              <a:rPr lang="en-GB" sz="1800">
                <a:effectLst/>
                <a:latin typeface="Calibri" panose="020F0502020204030204" pitchFamily="34" charset="0"/>
                <a:ea typeface="Calibri" panose="020F0502020204030204" pitchFamily="34" charset="0"/>
                <a:cs typeface="Times New Roman" panose="02020603050405020304" pitchFamily="18" charset="0"/>
              </a:rPr>
              <a:t>Is it significant that a copy of this article was made and was kept in a UK government file?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584B3B22-D790-4558-AE39-3869363420EB}" type="slidenum">
              <a:rPr lang="en-GB" smtClean="0"/>
              <a:t>12</a:t>
            </a:fld>
            <a:endParaRPr lang="en-GB"/>
          </a:p>
        </p:txBody>
      </p:sp>
    </p:spTree>
    <p:extLst>
      <p:ext uri="{BB962C8B-B14F-4D97-AF65-F5344CB8AC3E}">
        <p14:creationId xmlns:p14="http://schemas.microsoft.com/office/powerpoint/2010/main" val="3887021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PRONI Catalogue Ref: CENT-1-20-33A_1993-nd</a:t>
            </a:r>
            <a:endParaRPr lang="en-GB" dirty="0"/>
          </a:p>
          <a:p>
            <a:endParaRPr lang="en-GB" dirty="0"/>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Context notes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This report was commissioned by the Central Community Relations Unit (CCRU). The Central Community Relations Unit was established in 1987 to advise the Secretary of State on all aspects of the relationship between the different parts of the Northern Ireland community. The Unit, is part of the Northern Ireland Civil Service. The Unit’s role is to make policies on issues of equality and improve community relations. The purpose of this report was to decide whether the Northern Ireland civil service should continue to provide financial support to the Peace Train Organisation.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Questions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Content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a:effectLst/>
                <a:latin typeface="Calibri" panose="020F0502020204030204" pitchFamily="34" charset="0"/>
                <a:ea typeface="Calibri" panose="020F0502020204030204" pitchFamily="34" charset="0"/>
                <a:cs typeface="Times New Roman" panose="02020603050405020304" pitchFamily="18" charset="0"/>
              </a:rPr>
              <a:t>When was the Peace Train Organisation created?</a:t>
            </a:r>
          </a:p>
          <a:p>
            <a:pPr marL="342900" lvl="0" indent="-342900">
              <a:lnSpc>
                <a:spcPct val="107000"/>
              </a:lnSpc>
              <a:buFont typeface="+mj-lt"/>
              <a:buAutoNum type="arabicPeriod"/>
            </a:pPr>
            <a:r>
              <a:rPr lang="en-GB" sz="1800">
                <a:effectLst/>
                <a:latin typeface="Calibri" panose="020F0502020204030204" pitchFamily="34" charset="0"/>
                <a:ea typeface="Calibri" panose="020F0502020204030204" pitchFamily="34" charset="0"/>
                <a:cs typeface="Times New Roman" panose="02020603050405020304" pitchFamily="18" charset="0"/>
              </a:rPr>
              <a:t>Who belonged to the group? </a:t>
            </a:r>
          </a:p>
          <a:p>
            <a:pPr marL="342900" lvl="0" indent="-342900">
              <a:lnSpc>
                <a:spcPct val="107000"/>
              </a:lnSpc>
              <a:buFont typeface="+mj-lt"/>
              <a:buAutoNum type="arabicPeriod"/>
            </a:pPr>
            <a:r>
              <a:rPr lang="en-GB" sz="1800">
                <a:effectLst/>
                <a:latin typeface="Calibri" panose="020F0502020204030204" pitchFamily="34" charset="0"/>
                <a:ea typeface="Calibri" panose="020F0502020204030204" pitchFamily="34" charset="0"/>
                <a:cs typeface="Times New Roman" panose="02020603050405020304" pitchFamily="18" charset="0"/>
              </a:rPr>
              <a:t>What were its aims? </a:t>
            </a:r>
          </a:p>
          <a:p>
            <a:pPr marL="342900" lvl="0" indent="-342900">
              <a:lnSpc>
                <a:spcPct val="107000"/>
              </a:lnSpc>
              <a:spcAft>
                <a:spcPts val="800"/>
              </a:spcAft>
              <a:buFont typeface="+mj-lt"/>
              <a:buAutoNum type="arabicPeriod"/>
            </a:pPr>
            <a:r>
              <a:rPr lang="en-GB" sz="1800">
                <a:effectLst/>
                <a:latin typeface="Calibri" panose="020F0502020204030204" pitchFamily="34" charset="0"/>
                <a:ea typeface="Calibri" panose="020F0502020204030204" pitchFamily="34" charset="0"/>
                <a:cs typeface="Times New Roman" panose="02020603050405020304" pitchFamily="18" charset="0"/>
              </a:rPr>
              <a:t>What recommendations did the CCRU make?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Inferences from the content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startAt="5"/>
            </a:pPr>
            <a:r>
              <a:rPr lang="en-GB" sz="1800">
                <a:effectLst/>
                <a:latin typeface="Calibri" panose="020F0502020204030204" pitchFamily="34" charset="0"/>
                <a:ea typeface="Calibri" panose="020F0502020204030204" pitchFamily="34" charset="0"/>
                <a:cs typeface="Times New Roman" panose="02020603050405020304" pitchFamily="18" charset="0"/>
              </a:rPr>
              <a:t>What can historians infer about the impact of the PTO?</a:t>
            </a:r>
          </a:p>
          <a:p>
            <a:pPr marL="342900" lvl="0" indent="-342900">
              <a:lnSpc>
                <a:spcPct val="107000"/>
              </a:lnSpc>
              <a:spcAft>
                <a:spcPts val="800"/>
              </a:spcAft>
              <a:buFont typeface="+mj-lt"/>
              <a:buAutoNum type="arabicPeriod" startAt="5"/>
            </a:pPr>
            <a:r>
              <a:rPr lang="en-GB" sz="1800">
                <a:effectLst/>
                <a:latin typeface="Calibri" panose="020F0502020204030204" pitchFamily="34" charset="0"/>
                <a:ea typeface="Calibri" panose="020F0502020204030204" pitchFamily="34" charset="0"/>
                <a:cs typeface="Times New Roman" panose="02020603050405020304" pitchFamily="18" charset="0"/>
              </a:rPr>
              <a:t>What can historians infer about the views and attitudes of the members of the PTO?</a:t>
            </a:r>
          </a:p>
          <a:p>
            <a:pPr indent="30480">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Inferences from the context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startAt="7"/>
            </a:pPr>
            <a:r>
              <a:rPr lang="en-GB" sz="1800">
                <a:effectLst/>
                <a:latin typeface="Calibri" panose="020F0502020204030204" pitchFamily="34" charset="0"/>
                <a:ea typeface="Calibri" panose="020F0502020204030204" pitchFamily="34" charset="0"/>
                <a:cs typeface="Times New Roman" panose="02020603050405020304" pitchFamily="18" charset="0"/>
              </a:rPr>
              <a:t>Is it significant that government officials were providing financial support to the PTO?</a:t>
            </a:r>
          </a:p>
          <a:p>
            <a:pPr marL="342900" lvl="0" indent="-342900">
              <a:lnSpc>
                <a:spcPct val="107000"/>
              </a:lnSpc>
              <a:spcAft>
                <a:spcPts val="800"/>
              </a:spcAft>
              <a:buFont typeface="+mj-lt"/>
              <a:buAutoNum type="arabicPeriod" startAt="7"/>
            </a:pPr>
            <a:r>
              <a:rPr lang="en-GB" sz="1800">
                <a:effectLst/>
                <a:latin typeface="Calibri" panose="020F0502020204030204" pitchFamily="34" charset="0"/>
                <a:ea typeface="Calibri" panose="020F0502020204030204" pitchFamily="34" charset="0"/>
                <a:cs typeface="Times New Roman" panose="02020603050405020304" pitchFamily="18" charset="0"/>
              </a:rPr>
              <a:t>What can historians infer about attitudes within Ireland and Northern Ireland towards the conflict at this time?</a:t>
            </a:r>
          </a:p>
        </p:txBody>
      </p:sp>
      <p:sp>
        <p:nvSpPr>
          <p:cNvPr id="4" name="Slide Number Placeholder 3"/>
          <p:cNvSpPr>
            <a:spLocks noGrp="1"/>
          </p:cNvSpPr>
          <p:nvPr>
            <p:ph type="sldNum" sz="quarter" idx="5"/>
          </p:nvPr>
        </p:nvSpPr>
        <p:spPr/>
        <p:txBody>
          <a:bodyPr/>
          <a:lstStyle/>
          <a:p>
            <a:fld id="{584B3B22-D790-4558-AE39-3869363420EB}" type="slidenum">
              <a:rPr lang="en-GB" smtClean="0"/>
              <a:t>13</a:t>
            </a:fld>
            <a:endParaRPr lang="en-GB"/>
          </a:p>
        </p:txBody>
      </p:sp>
    </p:spTree>
    <p:extLst>
      <p:ext uri="{BB962C8B-B14F-4D97-AF65-F5344CB8AC3E}">
        <p14:creationId xmlns:p14="http://schemas.microsoft.com/office/powerpoint/2010/main" val="1185782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y slide">
    <p:bg>
      <p:bgPr>
        <a:solidFill>
          <a:srgbClr val="A0CADC"/>
        </a:solidFill>
        <a:effectLst/>
      </p:bgPr>
    </p:bg>
    <p:spTree>
      <p:nvGrpSpPr>
        <p:cNvPr id="1" name=""/>
        <p:cNvGrpSpPr/>
        <p:nvPr/>
      </p:nvGrpSpPr>
      <p:grpSpPr>
        <a:xfrm>
          <a:off x="0" y="0"/>
          <a:ext cx="0" cy="0"/>
          <a:chOff x="0" y="0"/>
          <a:chExt cx="0" cy="0"/>
        </a:xfrm>
      </p:grpSpPr>
      <p:sp>
        <p:nvSpPr>
          <p:cNvPr id="5" name="Text Placeholder 11"/>
          <p:cNvSpPr>
            <a:spLocks noGrp="1"/>
          </p:cNvSpPr>
          <p:nvPr>
            <p:ph type="body" sz="quarter" idx="12"/>
          </p:nvPr>
        </p:nvSpPr>
        <p:spPr>
          <a:xfrm>
            <a:off x="647700" y="501671"/>
            <a:ext cx="9145587" cy="725487"/>
          </a:xfrm>
          <a:prstGeom prst="rect">
            <a:avLst/>
          </a:prstGeom>
          <a:solidFill>
            <a:srgbClr val="002381"/>
          </a:solidFill>
          <a:ln>
            <a:solidFill>
              <a:srgbClr val="002381"/>
            </a:solidFill>
          </a:ln>
        </p:spPr>
        <p:txBody>
          <a:bodyPr anchor="ctr"/>
          <a:lstStyle>
            <a:lvl1pPr marL="0" indent="0">
              <a:buNone/>
              <a:defRPr sz="4000" b="1" baseline="0">
                <a:ln>
                  <a:solidFill>
                    <a:srgbClr val="A0CADC"/>
                  </a:solidFill>
                </a:ln>
                <a:solidFill>
                  <a:srgbClr val="A0CADC"/>
                </a:solidFill>
                <a:effectLst/>
                <a:latin typeface="Arial" panose="020B0604020202020204" pitchFamily="34" charset="0"/>
                <a:ea typeface="Roboto Mono" pitchFamily="2" charset="0"/>
                <a:cs typeface="Arial" panose="020B0604020202020204" pitchFamily="34" charset="0"/>
              </a:defRPr>
            </a:lvl1pPr>
          </a:lstStyle>
          <a:p>
            <a:pPr lvl="0"/>
            <a:endParaRPr lang="en-GB"/>
          </a:p>
        </p:txBody>
      </p:sp>
      <p:sp>
        <p:nvSpPr>
          <p:cNvPr id="6" name="Text Placeholder 13"/>
          <p:cNvSpPr>
            <a:spLocks noGrp="1"/>
          </p:cNvSpPr>
          <p:nvPr>
            <p:ph type="body" sz="quarter" idx="13"/>
          </p:nvPr>
        </p:nvSpPr>
        <p:spPr>
          <a:xfrm>
            <a:off x="647700" y="1352550"/>
            <a:ext cx="10934700" cy="4829175"/>
          </a:xfrm>
          <a:prstGeom prst="rect">
            <a:avLst/>
          </a:prstGeom>
        </p:spPr>
        <p:txBody>
          <a:bodyPr/>
          <a:lstStyle>
            <a:lvl1pPr marL="457200" indent="-457200">
              <a:spcBef>
                <a:spcPts val="0"/>
              </a:spcBef>
              <a:spcAft>
                <a:spcPts val="1200"/>
              </a:spcAft>
              <a:buFont typeface="Arial" panose="020B0604020202020204" pitchFamily="34" charset="0"/>
              <a:buChar char="•"/>
              <a:defRPr sz="3200">
                <a:solidFill>
                  <a:srgbClr val="002381"/>
                </a:solidFill>
              </a:defRPr>
            </a:lvl1pPr>
          </a:lstStyle>
          <a:p>
            <a:pPr lvl="0"/>
            <a:endParaRPr lang="en-GB"/>
          </a:p>
        </p:txBody>
      </p:sp>
    </p:spTree>
    <p:extLst>
      <p:ext uri="{BB962C8B-B14F-4D97-AF65-F5344CB8AC3E}">
        <p14:creationId xmlns:p14="http://schemas.microsoft.com/office/powerpoint/2010/main" val="2502152577"/>
      </p:ext>
    </p:extLst>
  </p:cSld>
  <p:clrMapOvr>
    <a:masterClrMapping/>
  </p:clrMapOvr>
  <p:extLst>
    <p:ext uri="{DCECCB84-F9BA-43D5-87BE-67443E8EF086}">
      <p15:sldGuideLst xmlns:p15="http://schemas.microsoft.com/office/powerpoint/2012/main">
        <p15:guide id="1" orient="horz" pos="2636">
          <p15:clr>
            <a:srgbClr val="FBAE40"/>
          </p15:clr>
        </p15:guide>
        <p15:guide id="2" pos="7106">
          <p15:clr>
            <a:srgbClr val="FBAE40"/>
          </p15:clr>
        </p15:guide>
        <p15:guide id="3" orient="horz" pos="414">
          <p15:clr>
            <a:srgbClr val="FBAE40"/>
          </p15:clr>
        </p15:guide>
        <p15:guide id="4" orient="horz" pos="731">
          <p15:clr>
            <a:srgbClr val="FBAE40"/>
          </p15:clr>
        </p15:guide>
        <p15:guide id="5" orient="horz" pos="1049">
          <p15:clr>
            <a:srgbClr val="FBAE40"/>
          </p15:clr>
        </p15:guide>
        <p15:guide id="6" orient="horz" pos="1366">
          <p15:clr>
            <a:srgbClr val="FBAE40"/>
          </p15:clr>
        </p15:guide>
        <p15:guide id="7" orient="horz" pos="1684">
          <p15:clr>
            <a:srgbClr val="FBAE40"/>
          </p15:clr>
        </p15:guide>
        <p15:guide id="8" orient="horz" pos="2001">
          <p15:clr>
            <a:srgbClr val="FBAE40"/>
          </p15:clr>
        </p15:guide>
        <p15:guide id="9" orient="horz" pos="2319">
          <p15:clr>
            <a:srgbClr val="FBAE40"/>
          </p15:clr>
        </p15:guide>
        <p15:guide id="10" orient="horz" pos="2954">
          <p15:clr>
            <a:srgbClr val="FBAE40"/>
          </p15:clr>
        </p15:guide>
        <p15:guide id="11" orient="horz" pos="3271">
          <p15:clr>
            <a:srgbClr val="FBAE40"/>
          </p15:clr>
        </p15:guide>
        <p15:guide id="12" orient="horz" pos="3589">
          <p15:clr>
            <a:srgbClr val="FBAE40"/>
          </p15:clr>
        </p15:guide>
        <p15:guide id="13" orient="horz" pos="3906">
          <p15:clr>
            <a:srgbClr val="FBAE40"/>
          </p15:clr>
        </p15:guide>
        <p15:guide id="14" orient="horz" pos="422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py slide">
    <p:bg>
      <p:bgPr>
        <a:solidFill>
          <a:srgbClr val="A0CADC"/>
        </a:solidFill>
        <a:effectLst/>
      </p:bgPr>
    </p:bg>
    <p:spTree>
      <p:nvGrpSpPr>
        <p:cNvPr id="1" name=""/>
        <p:cNvGrpSpPr/>
        <p:nvPr/>
      </p:nvGrpSpPr>
      <p:grpSpPr>
        <a:xfrm>
          <a:off x="0" y="0"/>
          <a:ext cx="0" cy="0"/>
          <a:chOff x="0" y="0"/>
          <a:chExt cx="0" cy="0"/>
        </a:xfrm>
      </p:grpSpPr>
      <p:sp>
        <p:nvSpPr>
          <p:cNvPr id="5" name="Text Placeholder 11"/>
          <p:cNvSpPr>
            <a:spLocks noGrp="1"/>
          </p:cNvSpPr>
          <p:nvPr>
            <p:ph type="body" sz="quarter" idx="12"/>
          </p:nvPr>
        </p:nvSpPr>
        <p:spPr>
          <a:xfrm>
            <a:off x="5551714" y="1352550"/>
            <a:ext cx="6130212" cy="725487"/>
          </a:xfrm>
          <a:prstGeom prst="rect">
            <a:avLst/>
          </a:prstGeom>
          <a:solidFill>
            <a:srgbClr val="002381"/>
          </a:solidFill>
          <a:ln>
            <a:solidFill>
              <a:srgbClr val="002381"/>
            </a:solidFill>
          </a:ln>
        </p:spPr>
        <p:txBody>
          <a:bodyPr anchor="ctr"/>
          <a:lstStyle>
            <a:lvl1pPr marL="0" indent="0">
              <a:buNone/>
              <a:defRPr sz="4000" b="1" baseline="0">
                <a:ln>
                  <a:solidFill>
                    <a:srgbClr val="A0CADC"/>
                  </a:solidFill>
                </a:ln>
                <a:solidFill>
                  <a:schemeClr val="bg1"/>
                </a:solidFill>
                <a:effectLst/>
                <a:latin typeface="Arial" panose="020B0604020202020204" pitchFamily="34" charset="0"/>
                <a:ea typeface="Roboto Mono" pitchFamily="2" charset="0"/>
                <a:cs typeface="Arial" panose="020B0604020202020204" pitchFamily="34" charset="0"/>
              </a:defRPr>
            </a:lvl1pPr>
          </a:lstStyle>
          <a:p>
            <a:pPr lvl="0"/>
            <a:endParaRPr lang="en-GB"/>
          </a:p>
        </p:txBody>
      </p:sp>
      <p:sp>
        <p:nvSpPr>
          <p:cNvPr id="6" name="Text Placeholder 13"/>
          <p:cNvSpPr>
            <a:spLocks noGrp="1"/>
          </p:cNvSpPr>
          <p:nvPr>
            <p:ph type="body" sz="quarter" idx="13"/>
          </p:nvPr>
        </p:nvSpPr>
        <p:spPr>
          <a:xfrm>
            <a:off x="5551713" y="2388637"/>
            <a:ext cx="6130213" cy="3793088"/>
          </a:xfrm>
          <a:prstGeom prst="rect">
            <a:avLst/>
          </a:prstGeom>
          <a:solidFill>
            <a:srgbClr val="FFFFFF">
              <a:alpha val="89804"/>
            </a:srgbClr>
          </a:solidFill>
        </p:spPr>
        <p:txBody>
          <a:bodyPr/>
          <a:lstStyle>
            <a:lvl1pPr marL="457200" indent="-457200">
              <a:spcBef>
                <a:spcPts val="0"/>
              </a:spcBef>
              <a:spcAft>
                <a:spcPts val="1200"/>
              </a:spcAft>
              <a:buFont typeface="Arial" panose="020B0604020202020204" pitchFamily="34" charset="0"/>
              <a:buChar char="•"/>
              <a:defRPr sz="3200">
                <a:solidFill>
                  <a:srgbClr val="002381"/>
                </a:solidFill>
              </a:defRPr>
            </a:lvl1pPr>
          </a:lstStyle>
          <a:p>
            <a:pPr lvl="0"/>
            <a:endParaRPr lang="en-GB"/>
          </a:p>
        </p:txBody>
      </p:sp>
      <p:sp>
        <p:nvSpPr>
          <p:cNvPr id="3" name="Picture Placeholder 2">
            <a:extLst>
              <a:ext uri="{FF2B5EF4-FFF2-40B4-BE49-F238E27FC236}">
                <a16:creationId xmlns:a16="http://schemas.microsoft.com/office/drawing/2014/main" id="{54E5B1AB-B8E5-5D47-9C18-C833E9AC4C97}"/>
              </a:ext>
            </a:extLst>
          </p:cNvPr>
          <p:cNvSpPr>
            <a:spLocks noGrp="1"/>
          </p:cNvSpPr>
          <p:nvPr>
            <p:ph type="pic" sz="quarter" idx="14"/>
          </p:nvPr>
        </p:nvSpPr>
        <p:spPr>
          <a:xfrm>
            <a:off x="363538" y="382588"/>
            <a:ext cx="4973637" cy="6186487"/>
          </a:xfrm>
          <a:prstGeom prst="rect">
            <a:avLst/>
          </a:prstGeom>
        </p:spPr>
        <p:txBody>
          <a:bodyPr/>
          <a:lstStyle/>
          <a:p>
            <a:endParaRPr lang="en-GB"/>
          </a:p>
        </p:txBody>
      </p:sp>
    </p:spTree>
    <p:extLst>
      <p:ext uri="{BB962C8B-B14F-4D97-AF65-F5344CB8AC3E}">
        <p14:creationId xmlns:p14="http://schemas.microsoft.com/office/powerpoint/2010/main" val="950965367"/>
      </p:ext>
    </p:extLst>
  </p:cSld>
  <p:clrMapOvr>
    <a:masterClrMapping/>
  </p:clrMapOvr>
  <p:extLst>
    <p:ext uri="{DCECCB84-F9BA-43D5-87BE-67443E8EF086}">
      <p15:sldGuideLst xmlns:p15="http://schemas.microsoft.com/office/powerpoint/2012/main">
        <p15:guide id="1" orient="horz" pos="2636">
          <p15:clr>
            <a:srgbClr val="FBAE40"/>
          </p15:clr>
        </p15:guide>
        <p15:guide id="2" pos="7106">
          <p15:clr>
            <a:srgbClr val="FBAE40"/>
          </p15:clr>
        </p15:guide>
        <p15:guide id="3" orient="horz" pos="414">
          <p15:clr>
            <a:srgbClr val="FBAE40"/>
          </p15:clr>
        </p15:guide>
        <p15:guide id="4" orient="horz" pos="731">
          <p15:clr>
            <a:srgbClr val="FBAE40"/>
          </p15:clr>
        </p15:guide>
        <p15:guide id="5" orient="horz" pos="1049">
          <p15:clr>
            <a:srgbClr val="FBAE40"/>
          </p15:clr>
        </p15:guide>
        <p15:guide id="6" orient="horz" pos="1366">
          <p15:clr>
            <a:srgbClr val="FBAE40"/>
          </p15:clr>
        </p15:guide>
        <p15:guide id="7" orient="horz" pos="1684">
          <p15:clr>
            <a:srgbClr val="FBAE40"/>
          </p15:clr>
        </p15:guide>
        <p15:guide id="8" orient="horz" pos="2001">
          <p15:clr>
            <a:srgbClr val="FBAE40"/>
          </p15:clr>
        </p15:guide>
        <p15:guide id="9" orient="horz" pos="2319">
          <p15:clr>
            <a:srgbClr val="FBAE40"/>
          </p15:clr>
        </p15:guide>
        <p15:guide id="10" orient="horz" pos="2954">
          <p15:clr>
            <a:srgbClr val="FBAE40"/>
          </p15:clr>
        </p15:guide>
        <p15:guide id="11" orient="horz" pos="3271">
          <p15:clr>
            <a:srgbClr val="FBAE40"/>
          </p15:clr>
        </p15:guide>
        <p15:guide id="12" orient="horz" pos="3589">
          <p15:clr>
            <a:srgbClr val="FBAE40"/>
          </p15:clr>
        </p15:guide>
        <p15:guide id="13" orient="horz" pos="3906">
          <p15:clr>
            <a:srgbClr val="FBAE40"/>
          </p15:clr>
        </p15:guide>
        <p15:guide id="14" orient="horz" pos="422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A0CADC"/>
        </a:solidFill>
        <a:effectLst/>
      </p:bgPr>
    </p:bg>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8CC47BF2-E2BC-7D6B-2624-DEB15156D2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12" y="5283203"/>
            <a:ext cx="1698202" cy="1698200"/>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180" y="5379530"/>
            <a:ext cx="1364601" cy="1364601"/>
          </a:xfrm>
          <a:prstGeom prst="rect">
            <a:avLst/>
          </a:prstGeom>
        </p:spPr>
      </p:pic>
    </p:spTree>
    <p:extLst>
      <p:ext uri="{BB962C8B-B14F-4D97-AF65-F5344CB8AC3E}">
        <p14:creationId xmlns:p14="http://schemas.microsoft.com/office/powerpoint/2010/main" val="389598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A0CAD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2835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p:bg>
      <p:bgPr>
        <a:solidFill>
          <a:srgbClr val="A0CADC"/>
        </a:solidFill>
        <a:effectLst/>
      </p:bgPr>
    </p:bg>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DFD0AFE8-C562-F106-7C51-6590C3123F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12" y="5283203"/>
            <a:ext cx="1698202" cy="16982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180" y="5379530"/>
            <a:ext cx="1364601" cy="1364601"/>
          </a:xfrm>
          <a:prstGeom prst="rect">
            <a:avLst/>
          </a:prstGeom>
        </p:spPr>
      </p:pic>
    </p:spTree>
    <p:extLst>
      <p:ext uri="{BB962C8B-B14F-4D97-AF65-F5344CB8AC3E}">
        <p14:creationId xmlns:p14="http://schemas.microsoft.com/office/powerpoint/2010/main" val="3343190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A0CAD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3552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463039"/>
            <a:ext cx="5164975" cy="2046923"/>
          </a:xfrm>
        </p:spPr>
        <p:style>
          <a:lnRef idx="2">
            <a:schemeClr val="dk1"/>
          </a:lnRef>
          <a:fillRef idx="1">
            <a:schemeClr val="lt1"/>
          </a:fillRef>
          <a:effectRef idx="0">
            <a:schemeClr val="dk1"/>
          </a:effectRef>
          <a:fontRef idx="minor">
            <a:schemeClr val="dk1"/>
          </a:fontRef>
        </p:style>
        <p:txBody>
          <a:bodyPr anchor="b"/>
          <a:lstStyle>
            <a:lvl1pPr algn="ctr">
              <a:defRPr sz="4800" b="1">
                <a:solidFill>
                  <a:schemeClr val="bg1"/>
                </a:solidFill>
                <a:latin typeface="Arial" panose="020B0604020202020204" pitchFamily="34" charset="0"/>
                <a:cs typeface="Arial" panose="020B0604020202020204" pitchFamily="34" charset="0"/>
              </a:defRPr>
            </a:lvl1pPr>
          </a:lstStyle>
          <a:p>
            <a:r>
              <a:rPr lang="en-US"/>
              <a:t>Lesson Title</a:t>
            </a:r>
            <a:endParaRPr lang="en-GB"/>
          </a:p>
        </p:txBody>
      </p:sp>
      <p:sp>
        <p:nvSpPr>
          <p:cNvPr id="3" name="Subtitle 2"/>
          <p:cNvSpPr>
            <a:spLocks noGrp="1"/>
          </p:cNvSpPr>
          <p:nvPr>
            <p:ph type="subTitle" idx="1" hasCustomPrompt="1"/>
          </p:nvPr>
        </p:nvSpPr>
        <p:spPr>
          <a:xfrm>
            <a:off x="1524000" y="3602038"/>
            <a:ext cx="5164975" cy="1655762"/>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Enquiry Question</a:t>
            </a:r>
            <a:endParaRPr lang="en-GB"/>
          </a:p>
        </p:txBody>
      </p:sp>
      <p:sp>
        <p:nvSpPr>
          <p:cNvPr id="8" name="Picture Placeholder 7"/>
          <p:cNvSpPr>
            <a:spLocks noGrp="1"/>
          </p:cNvSpPr>
          <p:nvPr>
            <p:ph type="pic" sz="quarter" idx="10"/>
          </p:nvPr>
        </p:nvSpPr>
        <p:spPr>
          <a:xfrm>
            <a:off x="7032625" y="0"/>
            <a:ext cx="5159375" cy="6858000"/>
          </a:xfrm>
          <a:solidFill>
            <a:schemeClr val="accent4">
              <a:lumMod val="20000"/>
              <a:lumOff val="80000"/>
            </a:schemeClr>
          </a:solidFill>
        </p:spPr>
        <p:txBody>
          <a:bodyPr/>
          <a:lstStyle/>
          <a:p>
            <a:r>
              <a:rPr lang="en-US"/>
              <a:t>Click icon to add picture</a:t>
            </a:r>
            <a:endParaRPr lang="en-GB"/>
          </a:p>
        </p:txBody>
      </p:sp>
    </p:spTree>
    <p:extLst>
      <p:ext uri="{BB962C8B-B14F-4D97-AF65-F5344CB8AC3E}">
        <p14:creationId xmlns:p14="http://schemas.microsoft.com/office/powerpoint/2010/main" val="134557642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A0CADC"/>
        </a:solidFill>
        <a:effectLst/>
      </p:bgPr>
    </p:bg>
    <p:spTree>
      <p:nvGrpSpPr>
        <p:cNvPr id="1" name=""/>
        <p:cNvGrpSpPr/>
        <p:nvPr/>
      </p:nvGrpSpPr>
      <p:grpSpPr>
        <a:xfrm>
          <a:off x="0" y="0"/>
          <a:ext cx="0" cy="0"/>
          <a:chOff x="0" y="0"/>
          <a:chExt cx="0" cy="0"/>
        </a:xfrm>
      </p:grpSpPr>
      <p:pic>
        <p:nvPicPr>
          <p:cNvPr id="9" name="Picture 8" descr="A picture containing shape&#10;&#10;Description automatically generated">
            <a:extLst>
              <a:ext uri="{FF2B5EF4-FFF2-40B4-BE49-F238E27FC236}">
                <a16:creationId xmlns:a16="http://schemas.microsoft.com/office/drawing/2014/main" id="{4EB74C1F-7756-0677-2136-5B55F74F0E69}"/>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t="7027" b="7203"/>
          <a:stretch/>
        </p:blipFill>
        <p:spPr>
          <a:xfrm>
            <a:off x="344528" y="2386692"/>
            <a:ext cx="8813660" cy="4252233"/>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8F993028-6070-1E3F-11B7-84861DE4CEA1}"/>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t="49415" b="7204"/>
          <a:stretch/>
        </p:blipFill>
        <p:spPr>
          <a:xfrm>
            <a:off x="344528" y="297180"/>
            <a:ext cx="8813660" cy="2150745"/>
          </a:xfrm>
          <a:prstGeom prst="rect">
            <a:avLst/>
          </a:prstGeom>
        </p:spPr>
      </p:pic>
      <p:pic>
        <p:nvPicPr>
          <p:cNvPr id="12" name="Picture 11" descr="A picture containing shape&#10;&#10;Description automatically generated">
            <a:extLst>
              <a:ext uri="{FF2B5EF4-FFF2-40B4-BE49-F238E27FC236}">
                <a16:creationId xmlns:a16="http://schemas.microsoft.com/office/drawing/2014/main" id="{3DB2F45D-CBC6-E809-2EA3-E21458A9A0A1}"/>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t="7027" r="71117" b="7203"/>
          <a:stretch/>
        </p:blipFill>
        <p:spPr>
          <a:xfrm>
            <a:off x="9320888" y="2386692"/>
            <a:ext cx="2545632" cy="4252233"/>
          </a:xfrm>
          <a:prstGeom prst="rect">
            <a:avLst/>
          </a:prstGeom>
        </p:spPr>
      </p:pic>
      <p:pic>
        <p:nvPicPr>
          <p:cNvPr id="13" name="Picture 12" descr="A picture containing shape&#10;&#10;Description automatically generated">
            <a:extLst>
              <a:ext uri="{FF2B5EF4-FFF2-40B4-BE49-F238E27FC236}">
                <a16:creationId xmlns:a16="http://schemas.microsoft.com/office/drawing/2014/main" id="{4EEBBBF2-C366-68F3-D135-CC3217F161F2}"/>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t="49415" r="71117" b="7204"/>
          <a:stretch/>
        </p:blipFill>
        <p:spPr>
          <a:xfrm>
            <a:off x="9320888" y="297180"/>
            <a:ext cx="2545632" cy="2150745"/>
          </a:xfrm>
          <a:prstGeom prst="rect">
            <a:avLst/>
          </a:prstGeom>
        </p:spPr>
      </p:pic>
    </p:spTree>
    <p:extLst>
      <p:ext uri="{BB962C8B-B14F-4D97-AF65-F5344CB8AC3E}">
        <p14:creationId xmlns:p14="http://schemas.microsoft.com/office/powerpoint/2010/main" val="40492171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Roboto Mono" pitchFamily="2" charset="0"/>
          <a:ea typeface="Roboto Mono"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6">
          <p15:clr>
            <a:srgbClr val="F26B43"/>
          </p15:clr>
        </p15:guide>
        <p15:guide id="2" pos="3840">
          <p15:clr>
            <a:srgbClr val="F26B43"/>
          </p15:clr>
        </p15:guide>
        <p15:guide id="3" pos="7582">
          <p15:clr>
            <a:srgbClr val="F26B43"/>
          </p15:clr>
        </p15:guide>
        <p15:guide id="4" pos="7106">
          <p15:clr>
            <a:srgbClr val="F26B43"/>
          </p15:clr>
        </p15:guide>
        <p15:guide id="5" pos="5700">
          <p15:clr>
            <a:srgbClr val="F26B43"/>
          </p15:clr>
        </p15:guide>
        <p15:guide id="6" pos="5246">
          <p15:clr>
            <a:srgbClr val="F26B43"/>
          </p15:clr>
        </p15:guide>
        <p15:guide id="7" pos="4770">
          <p15:clr>
            <a:srgbClr val="F26B43"/>
          </p15:clr>
        </p15:guide>
        <p15:guide id="8" pos="3364">
          <p15:clr>
            <a:srgbClr val="F26B43"/>
          </p15:clr>
        </p15:guide>
        <p15:guide id="9" pos="2910">
          <p15:clr>
            <a:srgbClr val="F26B43"/>
          </p15:clr>
        </p15:guide>
        <p15:guide id="10" pos="2434">
          <p15:clr>
            <a:srgbClr val="F26B43"/>
          </p15:clr>
        </p15:guide>
        <p15:guide id="11" pos="1958">
          <p15:clr>
            <a:srgbClr val="F26B43"/>
          </p15:clr>
        </p15:guide>
        <p15:guide id="12" pos="1504">
          <p15:clr>
            <a:srgbClr val="F26B43"/>
          </p15:clr>
        </p15:guide>
        <p15:guide id="13" pos="1028">
          <p15:clr>
            <a:srgbClr val="F26B43"/>
          </p15:clr>
        </p15:guide>
        <p15:guide id="14" pos="574">
          <p15:clr>
            <a:srgbClr val="F26B43"/>
          </p15:clr>
        </p15:guide>
        <p15:guide id="15" pos="98">
          <p15:clr>
            <a:srgbClr val="F26B43"/>
          </p15:clr>
        </p15:guide>
        <p15:guide id="16" pos="4294">
          <p15:clr>
            <a:srgbClr val="F26B43"/>
          </p15:clr>
        </p15:guide>
        <p15:guide id="17" pos="6176">
          <p15:clr>
            <a:srgbClr val="F26B43"/>
          </p15:clr>
        </p15:guide>
        <p15:guide id="18" pos="6652">
          <p15:clr>
            <a:srgbClr val="F26B43"/>
          </p15:clr>
        </p15:guide>
        <p15:guide id="19" orient="horz" pos="414">
          <p15:clr>
            <a:srgbClr val="F26B43"/>
          </p15:clr>
        </p15:guide>
        <p15:guide id="20" orient="horz" pos="731">
          <p15:clr>
            <a:srgbClr val="F26B43"/>
          </p15:clr>
        </p15:guide>
        <p15:guide id="21" orient="horz" pos="1049">
          <p15:clr>
            <a:srgbClr val="F26B43"/>
          </p15:clr>
        </p15:guide>
        <p15:guide id="22" orient="horz" pos="1366">
          <p15:clr>
            <a:srgbClr val="F26B43"/>
          </p15:clr>
        </p15:guide>
        <p15:guide id="23" orient="horz" pos="1684">
          <p15:clr>
            <a:srgbClr val="F26B43"/>
          </p15:clr>
        </p15:guide>
        <p15:guide id="24" orient="horz" pos="2001">
          <p15:clr>
            <a:srgbClr val="F26B43"/>
          </p15:clr>
        </p15:guide>
        <p15:guide id="25" orient="horz" pos="2319">
          <p15:clr>
            <a:srgbClr val="F26B43"/>
          </p15:clr>
        </p15:guide>
        <p15:guide id="26" orient="horz" pos="2636">
          <p15:clr>
            <a:srgbClr val="F26B43"/>
          </p15:clr>
        </p15:guide>
        <p15:guide id="27" orient="horz" pos="2954">
          <p15:clr>
            <a:srgbClr val="F26B43"/>
          </p15:clr>
        </p15:guide>
        <p15:guide id="28" orient="horz" pos="3271">
          <p15:clr>
            <a:srgbClr val="F26B43"/>
          </p15:clr>
        </p15:guide>
        <p15:guide id="29" orient="horz" pos="3589">
          <p15:clr>
            <a:srgbClr val="F26B43"/>
          </p15:clr>
        </p15:guide>
        <p15:guide id="30" orient="horz" pos="3906">
          <p15:clr>
            <a:srgbClr val="F26B43"/>
          </p15:clr>
        </p15:guide>
        <p15:guide id="31" orient="horz" pos="422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1498833" y="2767280"/>
            <a:ext cx="9194334" cy="1323439"/>
          </a:xfrm>
          <a:prstGeom prst="rect">
            <a:avLst/>
          </a:prstGeom>
          <a:solidFill>
            <a:srgbClr val="002381"/>
          </a:solidFill>
          <a:ln>
            <a:solidFill>
              <a:srgbClr val="002381"/>
            </a:solid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What was the significance of the Downing Street Declaration 1993? </a:t>
            </a:r>
          </a:p>
        </p:txBody>
      </p:sp>
      <p:sp>
        <p:nvSpPr>
          <p:cNvPr id="2" name="Subtitle 2">
            <a:extLst>
              <a:ext uri="{FF2B5EF4-FFF2-40B4-BE49-F238E27FC236}">
                <a16:creationId xmlns:a16="http://schemas.microsoft.com/office/drawing/2014/main" id="{D32CFDEB-2435-9126-382C-7DD02020528A}"/>
              </a:ext>
            </a:extLst>
          </p:cNvPr>
          <p:cNvSpPr txBox="1">
            <a:spLocks/>
          </p:cNvSpPr>
          <p:nvPr/>
        </p:nvSpPr>
        <p:spPr>
          <a:xfrm>
            <a:off x="1524000" y="4215161"/>
            <a:ext cx="9144000" cy="613318"/>
          </a:xfrm>
          <a:prstGeom prst="rect">
            <a:avLst/>
          </a:prstGeom>
          <a:solidFill>
            <a:srgbClr val="002381"/>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A Twin Track Approach</a:t>
            </a:r>
            <a:endParaRPr kumimoji="0" lang="en-GB" sz="32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515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0A0F8-15D2-EB32-AB8B-46F6DA70FAA2}"/>
              </a:ext>
            </a:extLst>
          </p:cNvPr>
          <p:cNvSpPr>
            <a:spLocks noGrp="1"/>
          </p:cNvSpPr>
          <p:nvPr>
            <p:ph type="title" idx="4294967295"/>
          </p:nvPr>
        </p:nvSpPr>
        <p:spPr>
          <a:xfrm>
            <a:off x="838200" y="-1325563"/>
            <a:ext cx="10515600" cy="1325563"/>
          </a:xfrm>
          <a:prstGeom prst="rect">
            <a:avLst/>
          </a:prstGeom>
        </p:spPr>
        <p:txBody>
          <a:bodyPr anchor="b"/>
          <a:lstStyle/>
          <a:p>
            <a:r>
              <a:rPr lang="en-GB"/>
              <a:t>Worked example – suggested answers</a:t>
            </a:r>
          </a:p>
        </p:txBody>
      </p:sp>
      <p:pic>
        <p:nvPicPr>
          <p:cNvPr id="5" name="Content Placeholder 4">
            <a:extLst>
              <a:ext uri="{FF2B5EF4-FFF2-40B4-BE49-F238E27FC236}">
                <a16:creationId xmlns:a16="http://schemas.microsoft.com/office/drawing/2014/main" id="{62319638-AA10-955A-AE4C-51A4EA9538AA}"/>
              </a:ext>
              <a:ext uri="{C183D7F6-B498-43B3-948B-1728B52AA6E4}">
                <adec:decorative xmlns:adec="http://schemas.microsoft.com/office/drawing/2017/decorative" val="1"/>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3623" r="30515"/>
          <a:stretch/>
        </p:blipFill>
        <p:spPr>
          <a:xfrm rot="5400000">
            <a:off x="3061697" y="1173691"/>
            <a:ext cx="6510379" cy="4449894"/>
          </a:xfrm>
          <a:prstGeom prst="rect">
            <a:avLst/>
          </a:prstGeom>
        </p:spPr>
      </p:pic>
      <p:sp>
        <p:nvSpPr>
          <p:cNvPr id="8" name="Speech Bubble: Rectangle 7">
            <a:extLst>
              <a:ext uri="{FF2B5EF4-FFF2-40B4-BE49-F238E27FC236}">
                <a16:creationId xmlns:a16="http://schemas.microsoft.com/office/drawing/2014/main" id="{2D4882A7-C3F0-1862-5F1E-557C75E50BFC}"/>
              </a:ext>
            </a:extLst>
          </p:cNvPr>
          <p:cNvSpPr/>
          <p:nvPr/>
        </p:nvSpPr>
        <p:spPr>
          <a:xfrm>
            <a:off x="274320" y="205400"/>
            <a:ext cx="3641275" cy="1397934"/>
          </a:xfrm>
          <a:prstGeom prst="wedgeRectCallout">
            <a:avLst>
              <a:gd name="adj1" fmla="val 74676"/>
              <a:gd name="adj2" fmla="val 5276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rgbClr val="002381"/>
                </a:solidFill>
              </a:rPr>
              <a:t>Content of source: </a:t>
            </a:r>
          </a:p>
          <a:p>
            <a:r>
              <a:rPr lang="en-GB" sz="1600">
                <a:solidFill>
                  <a:srgbClr val="002381"/>
                </a:solidFill>
              </a:rPr>
              <a:t>UK </a:t>
            </a:r>
            <a:r>
              <a:rPr lang="en-GB" sz="1600" dirty="0">
                <a:solidFill>
                  <a:srgbClr val="002381"/>
                </a:solidFill>
              </a:rPr>
              <a:t>government officials have been asked to brief the Prime Minister before speaking to the newly elected US President Bill Clinton. </a:t>
            </a:r>
          </a:p>
        </p:txBody>
      </p:sp>
      <p:sp>
        <p:nvSpPr>
          <p:cNvPr id="9" name="Speech Bubble: Rectangle 8">
            <a:extLst>
              <a:ext uri="{FF2B5EF4-FFF2-40B4-BE49-F238E27FC236}">
                <a16:creationId xmlns:a16="http://schemas.microsoft.com/office/drawing/2014/main" id="{D7944272-6AE4-9FFF-5098-19CA8F9C3236}"/>
              </a:ext>
            </a:extLst>
          </p:cNvPr>
          <p:cNvSpPr/>
          <p:nvPr/>
        </p:nvSpPr>
        <p:spPr>
          <a:xfrm>
            <a:off x="274320" y="1719536"/>
            <a:ext cx="3641275" cy="2968329"/>
          </a:xfrm>
          <a:prstGeom prst="wedgeRectCallout">
            <a:avLst>
              <a:gd name="adj1" fmla="val 80664"/>
              <a:gd name="adj2" fmla="val 201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rgbClr val="002381"/>
                </a:solidFill>
              </a:rPr>
              <a:t>Attitudes</a:t>
            </a:r>
            <a:r>
              <a:rPr lang="en-GB" sz="1600" dirty="0">
                <a:solidFill>
                  <a:srgbClr val="002381"/>
                </a:solidFill>
              </a:rPr>
              <a:t> </a:t>
            </a:r>
          </a:p>
          <a:p>
            <a:r>
              <a:rPr lang="en-GB" sz="1600" dirty="0">
                <a:solidFill>
                  <a:srgbClr val="002381"/>
                </a:solidFill>
              </a:rPr>
              <a:t>Useful as </a:t>
            </a:r>
            <a:r>
              <a:rPr lang="en-GB" sz="1600">
                <a:solidFill>
                  <a:srgbClr val="002381"/>
                </a:solidFill>
              </a:rPr>
              <a:t>it shows the UK government is concerned </a:t>
            </a:r>
            <a:r>
              <a:rPr lang="en-GB" sz="1600" dirty="0">
                <a:solidFill>
                  <a:srgbClr val="002381"/>
                </a:solidFill>
              </a:rPr>
              <a:t>about comments made by Clinton about Northern Ireland during election.  </a:t>
            </a:r>
          </a:p>
          <a:p>
            <a:endParaRPr lang="en-GB" sz="1600" dirty="0">
              <a:solidFill>
                <a:srgbClr val="002381"/>
              </a:solidFill>
            </a:endParaRPr>
          </a:p>
          <a:p>
            <a:r>
              <a:rPr lang="en-GB" sz="1600" dirty="0">
                <a:solidFill>
                  <a:srgbClr val="002381"/>
                </a:solidFill>
              </a:rPr>
              <a:t>Also useful as it shows that Clinton believed </a:t>
            </a:r>
            <a:r>
              <a:rPr lang="en-GB" sz="1600">
                <a:solidFill>
                  <a:srgbClr val="002381"/>
                </a:solidFill>
              </a:rPr>
              <a:t>that criticising the UK government is </a:t>
            </a:r>
            <a:r>
              <a:rPr lang="en-GB" sz="1600" dirty="0">
                <a:solidFill>
                  <a:srgbClr val="002381"/>
                </a:solidFill>
              </a:rPr>
              <a:t>popular with some Irish Americans</a:t>
            </a:r>
            <a:r>
              <a:rPr lang="en-GB" sz="1600">
                <a:solidFill>
                  <a:srgbClr val="002381"/>
                </a:solidFill>
              </a:rPr>
              <a:t>. </a:t>
            </a:r>
            <a:endParaRPr lang="en-GB" sz="1600" dirty="0">
              <a:solidFill>
                <a:srgbClr val="002381"/>
              </a:solidFill>
            </a:endParaRPr>
          </a:p>
        </p:txBody>
      </p:sp>
      <p:sp>
        <p:nvSpPr>
          <p:cNvPr id="10" name="Speech Bubble: Rectangle 9">
            <a:extLst>
              <a:ext uri="{FF2B5EF4-FFF2-40B4-BE49-F238E27FC236}">
                <a16:creationId xmlns:a16="http://schemas.microsoft.com/office/drawing/2014/main" id="{CA5C4443-0AFA-1457-893A-0B3515CF7690}"/>
              </a:ext>
            </a:extLst>
          </p:cNvPr>
          <p:cNvSpPr/>
          <p:nvPr/>
        </p:nvSpPr>
        <p:spPr>
          <a:xfrm>
            <a:off x="274320" y="4804068"/>
            <a:ext cx="3641275" cy="1848532"/>
          </a:xfrm>
          <a:prstGeom prst="wedgeRectCallout">
            <a:avLst>
              <a:gd name="adj1" fmla="val 79766"/>
              <a:gd name="adj2" fmla="val -716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rgbClr val="002381"/>
                </a:solidFill>
              </a:rPr>
              <a:t>How things work</a:t>
            </a:r>
          </a:p>
          <a:p>
            <a:r>
              <a:rPr lang="en-GB" sz="1600" dirty="0">
                <a:solidFill>
                  <a:srgbClr val="002381"/>
                </a:solidFill>
              </a:rPr>
              <a:t>Useful as we learn </a:t>
            </a:r>
            <a:r>
              <a:rPr lang="en-GB" sz="1600">
                <a:solidFill>
                  <a:srgbClr val="002381"/>
                </a:solidFill>
              </a:rPr>
              <a:t>that UK </a:t>
            </a:r>
            <a:r>
              <a:rPr lang="en-GB" sz="1600" dirty="0">
                <a:solidFill>
                  <a:srgbClr val="002381"/>
                </a:solidFill>
              </a:rPr>
              <a:t>government have raised concerns with Clinton’s advisers and they have reassured </a:t>
            </a:r>
            <a:r>
              <a:rPr lang="en-GB" sz="1600">
                <a:solidFill>
                  <a:srgbClr val="002381"/>
                </a:solidFill>
              </a:rPr>
              <a:t>the UK </a:t>
            </a:r>
            <a:r>
              <a:rPr lang="en-GB" sz="1600" dirty="0">
                <a:solidFill>
                  <a:srgbClr val="002381"/>
                </a:solidFill>
              </a:rPr>
              <a:t>government that Clinton was trying to appeal to Irish Americans</a:t>
            </a:r>
            <a:r>
              <a:rPr lang="en-GB" sz="1600">
                <a:solidFill>
                  <a:srgbClr val="002381"/>
                </a:solidFill>
              </a:rPr>
              <a:t>. </a:t>
            </a:r>
            <a:endParaRPr lang="en-GB" sz="1600" dirty="0">
              <a:solidFill>
                <a:srgbClr val="002381"/>
              </a:solidFill>
            </a:endParaRPr>
          </a:p>
        </p:txBody>
      </p:sp>
      <p:sp>
        <p:nvSpPr>
          <p:cNvPr id="6" name="Speech Bubble: Rectangle 5">
            <a:extLst>
              <a:ext uri="{FF2B5EF4-FFF2-40B4-BE49-F238E27FC236}">
                <a16:creationId xmlns:a16="http://schemas.microsoft.com/office/drawing/2014/main" id="{8F612754-A153-2236-74E6-95A82DD5518E}"/>
              </a:ext>
            </a:extLst>
          </p:cNvPr>
          <p:cNvSpPr/>
          <p:nvPr/>
        </p:nvSpPr>
        <p:spPr>
          <a:xfrm>
            <a:off x="8541834" y="501805"/>
            <a:ext cx="3375846" cy="2397512"/>
          </a:xfrm>
          <a:prstGeom prst="wedgeRectCallout">
            <a:avLst>
              <a:gd name="adj1" fmla="val -58556"/>
              <a:gd name="adj2" fmla="val 967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rgbClr val="002381"/>
                </a:solidFill>
              </a:rPr>
              <a:t>Context of source</a:t>
            </a:r>
          </a:p>
          <a:p>
            <a:r>
              <a:rPr lang="en-GB" sz="1600" dirty="0">
                <a:solidFill>
                  <a:srgbClr val="002381"/>
                </a:solidFill>
              </a:rPr>
              <a:t>New US President Clinton won election (will take office in January 1994). Useful as it tells us that during his election campaign he </a:t>
            </a:r>
            <a:r>
              <a:rPr lang="en-GB" sz="1600">
                <a:solidFill>
                  <a:srgbClr val="002381"/>
                </a:solidFill>
              </a:rPr>
              <a:t>criticised UK </a:t>
            </a:r>
            <a:r>
              <a:rPr lang="en-GB" sz="1600" dirty="0">
                <a:solidFill>
                  <a:srgbClr val="002381"/>
                </a:solidFill>
              </a:rPr>
              <a:t>rule in Northern Ireland, proposed a US peace envoy and a US visa for Gerry Adams to travel </a:t>
            </a:r>
            <a:r>
              <a:rPr lang="en-GB" sz="1600">
                <a:solidFill>
                  <a:srgbClr val="002381"/>
                </a:solidFill>
              </a:rPr>
              <a:t>to USA.</a:t>
            </a:r>
            <a:endParaRPr lang="en-GB" sz="1600" dirty="0">
              <a:solidFill>
                <a:srgbClr val="002381"/>
              </a:solidFill>
            </a:endParaRPr>
          </a:p>
        </p:txBody>
      </p:sp>
      <p:sp>
        <p:nvSpPr>
          <p:cNvPr id="7" name="Speech Bubble: Rectangle 6">
            <a:extLst>
              <a:ext uri="{FF2B5EF4-FFF2-40B4-BE49-F238E27FC236}">
                <a16:creationId xmlns:a16="http://schemas.microsoft.com/office/drawing/2014/main" id="{3D698E47-59CD-52A9-E457-01A12BD11076}"/>
              </a:ext>
            </a:extLst>
          </p:cNvPr>
          <p:cNvSpPr/>
          <p:nvPr/>
        </p:nvSpPr>
        <p:spPr>
          <a:xfrm>
            <a:off x="8778240" y="4418950"/>
            <a:ext cx="3139440" cy="1937245"/>
          </a:xfrm>
          <a:prstGeom prst="wedgeRectCallout">
            <a:avLst>
              <a:gd name="adj1" fmla="val -70570"/>
              <a:gd name="adj2" fmla="val -167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rgbClr val="002381"/>
                </a:solidFill>
              </a:rPr>
              <a:t>Attitudes</a:t>
            </a:r>
          </a:p>
          <a:p>
            <a:r>
              <a:rPr lang="en-GB" sz="1600" dirty="0">
                <a:solidFill>
                  <a:srgbClr val="002381"/>
                </a:solidFill>
              </a:rPr>
              <a:t>Useful as evidence that </a:t>
            </a:r>
            <a:r>
              <a:rPr lang="en-GB" sz="1600">
                <a:solidFill>
                  <a:srgbClr val="002381"/>
                </a:solidFill>
              </a:rPr>
              <a:t>the UK </a:t>
            </a:r>
            <a:r>
              <a:rPr lang="en-GB" sz="1600" dirty="0">
                <a:solidFill>
                  <a:srgbClr val="002381"/>
                </a:solidFill>
              </a:rPr>
              <a:t>think US involvement was important. </a:t>
            </a:r>
            <a:r>
              <a:rPr lang="en-GB" sz="1600">
                <a:solidFill>
                  <a:srgbClr val="002381"/>
                </a:solidFill>
              </a:rPr>
              <a:t>The UK was </a:t>
            </a:r>
            <a:r>
              <a:rPr lang="en-GB" sz="1600" dirty="0">
                <a:solidFill>
                  <a:srgbClr val="002381"/>
                </a:solidFill>
              </a:rPr>
              <a:t>not happy about Clinton’s comments but also anxious to keep US support </a:t>
            </a:r>
            <a:r>
              <a:rPr lang="en-GB" sz="1600">
                <a:solidFill>
                  <a:srgbClr val="002381"/>
                </a:solidFill>
              </a:rPr>
              <a:t>for talks.</a:t>
            </a:r>
            <a:endParaRPr lang="en-GB" sz="1600" dirty="0">
              <a:solidFill>
                <a:srgbClr val="002381"/>
              </a:solidFill>
            </a:endParaRPr>
          </a:p>
        </p:txBody>
      </p:sp>
    </p:spTree>
    <p:extLst>
      <p:ext uri="{BB962C8B-B14F-4D97-AF65-F5344CB8AC3E}">
        <p14:creationId xmlns:p14="http://schemas.microsoft.com/office/powerpoint/2010/main" val="2018112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EACC9-F492-3DAD-8AF7-3AA3244A87CC}"/>
              </a:ext>
            </a:extLst>
          </p:cNvPr>
          <p:cNvSpPr>
            <a:spLocks noGrp="1"/>
          </p:cNvSpPr>
          <p:nvPr>
            <p:ph type="title" idx="4294967295"/>
          </p:nvPr>
        </p:nvSpPr>
        <p:spPr>
          <a:xfrm>
            <a:off x="376645" y="220160"/>
            <a:ext cx="11438709" cy="917265"/>
          </a:xfrm>
          <a:prstGeom prst="rect">
            <a:avLst/>
          </a:prstGeom>
          <a:solidFill>
            <a:srgbClr val="002381"/>
          </a:solidFill>
        </p:spPr>
        <p:txBody>
          <a:bodyPr>
            <a:noAutofit/>
          </a:bodyPr>
          <a:lstStyle/>
          <a:p>
            <a:r>
              <a:rPr lang="en-GB" sz="2800" b="1">
                <a:solidFill>
                  <a:schemeClr val="bg1"/>
                </a:solidFill>
                <a:latin typeface="Arial" panose="020B0604020202020204" pitchFamily="34" charset="0"/>
                <a:cs typeface="Arial" panose="020B0604020202020204" pitchFamily="34" charset="0"/>
              </a:rPr>
              <a:t>Study the documents and complete the table to help you decide what they provide evidence for.</a:t>
            </a:r>
            <a:endParaRPr lang="en-GB" sz="2800" b="1" dirty="0">
              <a:solidFill>
                <a:schemeClr val="bg1"/>
              </a:solidFill>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C177D2CA-639F-EDCB-6814-C7376A997B40}"/>
              </a:ext>
            </a:extLst>
          </p:cNvPr>
          <p:cNvGraphicFramePr>
            <a:graphicFrameLocks noGrp="1"/>
          </p:cNvGraphicFramePr>
          <p:nvPr>
            <p:extLst>
              <p:ext uri="{D42A27DB-BD31-4B8C-83A1-F6EECF244321}">
                <p14:modId xmlns:p14="http://schemas.microsoft.com/office/powerpoint/2010/main" val="3221770201"/>
              </p:ext>
            </p:extLst>
          </p:nvPr>
        </p:nvGraphicFramePr>
        <p:xfrm>
          <a:off x="376645" y="1232823"/>
          <a:ext cx="11438710" cy="5203767"/>
        </p:xfrm>
        <a:graphic>
          <a:graphicData uri="http://schemas.openxmlformats.org/drawingml/2006/table">
            <a:tbl>
              <a:tblPr firstRow="1" firstCol="1" bandRow="1">
                <a:tableStyleId>{5C22544A-7EE6-4342-B048-85BDC9FD1C3A}</a:tableStyleId>
              </a:tblPr>
              <a:tblGrid>
                <a:gridCol w="805384">
                  <a:extLst>
                    <a:ext uri="{9D8B030D-6E8A-4147-A177-3AD203B41FA5}">
                      <a16:colId xmlns:a16="http://schemas.microsoft.com/office/drawing/2014/main" val="3555699552"/>
                    </a:ext>
                  </a:extLst>
                </a:gridCol>
                <a:gridCol w="691376">
                  <a:extLst>
                    <a:ext uri="{9D8B030D-6E8A-4147-A177-3AD203B41FA5}">
                      <a16:colId xmlns:a16="http://schemas.microsoft.com/office/drawing/2014/main" val="4226770458"/>
                    </a:ext>
                  </a:extLst>
                </a:gridCol>
                <a:gridCol w="1268211">
                  <a:extLst>
                    <a:ext uri="{9D8B030D-6E8A-4147-A177-3AD203B41FA5}">
                      <a16:colId xmlns:a16="http://schemas.microsoft.com/office/drawing/2014/main" val="1071692189"/>
                    </a:ext>
                  </a:extLst>
                </a:gridCol>
                <a:gridCol w="2339631">
                  <a:extLst>
                    <a:ext uri="{9D8B030D-6E8A-4147-A177-3AD203B41FA5}">
                      <a16:colId xmlns:a16="http://schemas.microsoft.com/office/drawing/2014/main" val="2285249558"/>
                    </a:ext>
                  </a:extLst>
                </a:gridCol>
                <a:gridCol w="1735728">
                  <a:extLst>
                    <a:ext uri="{9D8B030D-6E8A-4147-A177-3AD203B41FA5}">
                      <a16:colId xmlns:a16="http://schemas.microsoft.com/office/drawing/2014/main" val="3342075258"/>
                    </a:ext>
                  </a:extLst>
                </a:gridCol>
                <a:gridCol w="1687410">
                  <a:extLst>
                    <a:ext uri="{9D8B030D-6E8A-4147-A177-3AD203B41FA5}">
                      <a16:colId xmlns:a16="http://schemas.microsoft.com/office/drawing/2014/main" val="2494127285"/>
                    </a:ext>
                  </a:extLst>
                </a:gridCol>
                <a:gridCol w="1455485">
                  <a:extLst>
                    <a:ext uri="{9D8B030D-6E8A-4147-A177-3AD203B41FA5}">
                      <a16:colId xmlns:a16="http://schemas.microsoft.com/office/drawing/2014/main" val="3278117404"/>
                    </a:ext>
                  </a:extLst>
                </a:gridCol>
                <a:gridCol w="1455485">
                  <a:extLst>
                    <a:ext uri="{9D8B030D-6E8A-4147-A177-3AD203B41FA5}">
                      <a16:colId xmlns:a16="http://schemas.microsoft.com/office/drawing/2014/main" val="3208223635"/>
                    </a:ext>
                  </a:extLst>
                </a:gridCol>
              </a:tblGrid>
              <a:tr h="1220121">
                <a:tc>
                  <a:txBody>
                    <a:bodyPr/>
                    <a:lstStyle/>
                    <a:p>
                      <a:pPr>
                        <a:lnSpc>
                          <a:spcPct val="107000"/>
                        </a:lnSpc>
                        <a:spcAft>
                          <a:spcPts val="800"/>
                        </a:spcAft>
                      </a:pPr>
                      <a:r>
                        <a:rPr lang="en-GB" sz="1400">
                          <a:solidFill>
                            <a:schemeClr val="bg1"/>
                          </a:solidFill>
                          <a:effectLst/>
                        </a:rPr>
                        <a:t>Source</a:t>
                      </a:r>
                      <a:endParaRPr lang="en-GB"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nchor="ctr">
                    <a:solidFill>
                      <a:srgbClr val="002381"/>
                    </a:solidFill>
                  </a:tcPr>
                </a:tc>
                <a:tc>
                  <a:txBody>
                    <a:bodyPr/>
                    <a:lstStyle/>
                    <a:p>
                      <a:pPr>
                        <a:lnSpc>
                          <a:spcPct val="107000"/>
                        </a:lnSpc>
                        <a:spcAft>
                          <a:spcPts val="800"/>
                        </a:spcAft>
                      </a:pPr>
                      <a:r>
                        <a:rPr lang="en-GB" sz="1400">
                          <a:solidFill>
                            <a:schemeClr val="bg1"/>
                          </a:solidFill>
                          <a:effectLst/>
                        </a:rPr>
                        <a:t>Date</a:t>
                      </a:r>
                      <a:endParaRPr lang="en-GB"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nchor="ctr">
                    <a:solidFill>
                      <a:srgbClr val="002381"/>
                    </a:solidFill>
                  </a:tcPr>
                </a:tc>
                <a:tc>
                  <a:txBody>
                    <a:bodyPr/>
                    <a:lstStyle/>
                    <a:p>
                      <a:pPr>
                        <a:lnSpc>
                          <a:spcPct val="107000"/>
                        </a:lnSpc>
                        <a:spcAft>
                          <a:spcPts val="800"/>
                        </a:spcAft>
                      </a:pPr>
                      <a:r>
                        <a:rPr lang="en-GB" sz="1400">
                          <a:solidFill>
                            <a:schemeClr val="bg1"/>
                          </a:solidFill>
                          <a:effectLst/>
                        </a:rPr>
                        <a:t>What is the source?</a:t>
                      </a:r>
                      <a:endParaRPr lang="en-GB"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nchor="ctr">
                    <a:solidFill>
                      <a:srgbClr val="002381"/>
                    </a:solidFill>
                  </a:tcPr>
                </a:tc>
                <a:tc>
                  <a:txBody>
                    <a:bodyPr/>
                    <a:lstStyle/>
                    <a:p>
                      <a:pPr>
                        <a:lnSpc>
                          <a:spcPct val="107000"/>
                        </a:lnSpc>
                        <a:spcAft>
                          <a:spcPts val="800"/>
                        </a:spcAft>
                      </a:pPr>
                      <a:r>
                        <a:rPr lang="en-GB" sz="1400">
                          <a:solidFill>
                            <a:schemeClr val="bg1"/>
                          </a:solidFill>
                          <a:effectLst/>
                        </a:rPr>
                        <a:t>Reasons why the Declaration came about, why groups or individuals were involved, and why progress was difficult</a:t>
                      </a:r>
                      <a:endParaRPr lang="en-GB"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nchor="ctr">
                    <a:solidFill>
                      <a:srgbClr val="002381"/>
                    </a:solidFill>
                  </a:tcPr>
                </a:tc>
                <a:tc>
                  <a:txBody>
                    <a:bodyPr/>
                    <a:lstStyle/>
                    <a:p>
                      <a:pPr>
                        <a:lnSpc>
                          <a:spcPct val="107000"/>
                        </a:lnSpc>
                        <a:spcAft>
                          <a:spcPts val="800"/>
                        </a:spcAft>
                      </a:pPr>
                      <a:r>
                        <a:rPr lang="en-GB" sz="1400">
                          <a:solidFill>
                            <a:schemeClr val="bg1"/>
                          </a:solidFill>
                          <a:effectLst/>
                        </a:rPr>
                        <a:t>Impact of particular events, actions, individuals</a:t>
                      </a:r>
                      <a:endParaRPr lang="en-GB"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nchor="ctr">
                    <a:solidFill>
                      <a:srgbClr val="002381"/>
                    </a:solidFill>
                  </a:tcPr>
                </a:tc>
                <a:tc>
                  <a:txBody>
                    <a:bodyPr/>
                    <a:lstStyle/>
                    <a:p>
                      <a:pPr>
                        <a:lnSpc>
                          <a:spcPct val="107000"/>
                        </a:lnSpc>
                        <a:spcAft>
                          <a:spcPts val="800"/>
                        </a:spcAft>
                      </a:pPr>
                      <a:r>
                        <a:rPr lang="en-GB" sz="1400">
                          <a:solidFill>
                            <a:schemeClr val="bg1"/>
                          </a:solidFill>
                          <a:effectLst/>
                        </a:rPr>
                        <a:t>Changes taking place at the time </a:t>
                      </a:r>
                      <a:endParaRPr lang="en-GB"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nchor="ctr">
                    <a:solidFill>
                      <a:srgbClr val="002381"/>
                    </a:solidFill>
                  </a:tcPr>
                </a:tc>
                <a:tc>
                  <a:txBody>
                    <a:bodyPr/>
                    <a:lstStyle/>
                    <a:p>
                      <a:pPr>
                        <a:lnSpc>
                          <a:spcPct val="107000"/>
                        </a:lnSpc>
                        <a:spcAft>
                          <a:spcPts val="800"/>
                        </a:spcAft>
                      </a:pPr>
                      <a:r>
                        <a:rPr lang="en-GB" sz="1400">
                          <a:solidFill>
                            <a:schemeClr val="bg1"/>
                          </a:solidFill>
                          <a:effectLst/>
                        </a:rPr>
                        <a:t>How the process worked e.g. meetings, discussions, documents.</a:t>
                      </a:r>
                      <a:endParaRPr lang="en-GB"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nchor="ctr">
                    <a:solidFill>
                      <a:srgbClr val="002381"/>
                    </a:solidFill>
                  </a:tcPr>
                </a:tc>
                <a:tc>
                  <a:txBody>
                    <a:bodyPr/>
                    <a:lstStyle/>
                    <a:p>
                      <a:pPr>
                        <a:lnSpc>
                          <a:spcPct val="107000"/>
                        </a:lnSpc>
                        <a:spcAft>
                          <a:spcPts val="800"/>
                        </a:spcAft>
                      </a:pPr>
                      <a:r>
                        <a:rPr lang="en-GB" sz="1400">
                          <a:solidFill>
                            <a:schemeClr val="bg1"/>
                          </a:solidFill>
                          <a:effectLst/>
                        </a:rPr>
                        <a:t>Attitudes of the various groups and individuals involved.</a:t>
                      </a:r>
                      <a:endParaRPr lang="en-GB"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nchor="ctr">
                    <a:solidFill>
                      <a:srgbClr val="002381"/>
                    </a:solidFill>
                  </a:tcPr>
                </a:tc>
                <a:extLst>
                  <a:ext uri="{0D108BD9-81ED-4DB2-BD59-A6C34878D82A}">
                    <a16:rowId xmlns:a16="http://schemas.microsoft.com/office/drawing/2014/main" val="414394790"/>
                  </a:ext>
                </a:extLst>
              </a:tr>
              <a:tr h="663941">
                <a:tc>
                  <a:txBody>
                    <a:bodyPr/>
                    <a:lstStyle/>
                    <a:p>
                      <a:pPr algn="ctr">
                        <a:lnSpc>
                          <a:spcPct val="107000"/>
                        </a:lnSpc>
                        <a:spcAft>
                          <a:spcPts val="800"/>
                        </a:spcAft>
                      </a:pPr>
                      <a:r>
                        <a:rPr lang="en-GB" sz="1600">
                          <a:effectLst/>
                        </a:rPr>
                        <a:t> 1</a:t>
                      </a:r>
                    </a:p>
                  </a:txBody>
                  <a:tcPr marL="49027" marR="49027" marT="0" marB="0" anchor="ctr">
                    <a:solidFill>
                      <a:srgbClr val="002381"/>
                    </a:solidFill>
                  </a:tcPr>
                </a:tc>
                <a:tc>
                  <a:txBody>
                    <a:bodyPr/>
                    <a:lstStyle/>
                    <a:p>
                      <a:pP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tc>
                <a:tc>
                  <a:txBody>
                    <a:bodyPr/>
                    <a:lstStyle/>
                    <a:p>
                      <a:pP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tc>
                <a:tc>
                  <a:txBody>
                    <a:bodyPr/>
                    <a:lstStyle/>
                    <a:p>
                      <a:pP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tc>
                <a:tc>
                  <a:txBody>
                    <a:bodyPr/>
                    <a:lstStyle/>
                    <a:p>
                      <a:pP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tc>
                <a:tc>
                  <a:txBody>
                    <a:bodyPr/>
                    <a:lstStyle/>
                    <a:p>
                      <a:pP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tc>
                <a:tc>
                  <a:txBody>
                    <a:bodyPr/>
                    <a:lstStyle/>
                    <a:p>
                      <a:pP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tc>
                <a:tc>
                  <a:txBody>
                    <a:bodyPr/>
                    <a:lstStyle/>
                    <a:p>
                      <a:pP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tc>
                <a:extLst>
                  <a:ext uri="{0D108BD9-81ED-4DB2-BD59-A6C34878D82A}">
                    <a16:rowId xmlns:a16="http://schemas.microsoft.com/office/drawing/2014/main" val="4110047055"/>
                  </a:ext>
                </a:extLst>
              </a:tr>
              <a:tr h="663941">
                <a:tc>
                  <a:txBody>
                    <a:bodyPr/>
                    <a:lstStyle/>
                    <a:p>
                      <a:pPr algn="ctr">
                        <a:lnSpc>
                          <a:spcPct val="107000"/>
                        </a:lnSpc>
                        <a:spcAft>
                          <a:spcPts val="800"/>
                        </a:spcAft>
                      </a:pPr>
                      <a:r>
                        <a:rPr lang="en-GB" sz="1600">
                          <a:effectLst/>
                        </a:rPr>
                        <a:t> 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nchor="ctr">
                    <a:solidFill>
                      <a:srgbClr val="002381"/>
                    </a:solidFill>
                  </a:tcPr>
                </a:tc>
                <a:tc>
                  <a:txBody>
                    <a:bodyPr/>
                    <a:lstStyle/>
                    <a:p>
                      <a:pP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tc>
                <a:tc>
                  <a:txBody>
                    <a:bodyPr/>
                    <a:lstStyle/>
                    <a:p>
                      <a:pP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tc>
                <a:tc>
                  <a:txBody>
                    <a:bodyPr/>
                    <a:lstStyle/>
                    <a:p>
                      <a:pP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tc>
                <a:tc>
                  <a:txBody>
                    <a:bodyPr/>
                    <a:lstStyle/>
                    <a:p>
                      <a:pP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tc>
                <a:tc>
                  <a:txBody>
                    <a:bodyPr/>
                    <a:lstStyle/>
                    <a:p>
                      <a:pP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tc>
                <a:tc>
                  <a:txBody>
                    <a:bodyPr/>
                    <a:lstStyle/>
                    <a:p>
                      <a:pP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tc>
                <a:tc>
                  <a:txBody>
                    <a:bodyPr/>
                    <a:lstStyle/>
                    <a:p>
                      <a:pP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tc>
                <a:extLst>
                  <a:ext uri="{0D108BD9-81ED-4DB2-BD59-A6C34878D82A}">
                    <a16:rowId xmlns:a16="http://schemas.microsoft.com/office/drawing/2014/main" val="3778730012"/>
                  </a:ext>
                </a:extLst>
              </a:tr>
              <a:tr h="663941">
                <a:tc>
                  <a:txBody>
                    <a:bodyPr/>
                    <a:lstStyle/>
                    <a:p>
                      <a:pPr algn="ctr">
                        <a:lnSpc>
                          <a:spcPct val="107000"/>
                        </a:lnSpc>
                        <a:spcAft>
                          <a:spcPts val="800"/>
                        </a:spcAft>
                      </a:pPr>
                      <a:r>
                        <a:rPr lang="en-GB" sz="1600">
                          <a:effectLst/>
                        </a:rPr>
                        <a:t> 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nchor="ctr">
                    <a:solidFill>
                      <a:srgbClr val="002381"/>
                    </a:solidFill>
                  </a:tcPr>
                </a:tc>
                <a:tc>
                  <a:txBody>
                    <a:bodyPr/>
                    <a:lstStyle/>
                    <a:p>
                      <a:pP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tc>
                <a:tc>
                  <a:txBody>
                    <a:bodyPr/>
                    <a:lstStyle/>
                    <a:p>
                      <a:pP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tc>
                <a:tc>
                  <a:txBody>
                    <a:bodyPr/>
                    <a:lstStyle/>
                    <a:p>
                      <a:pP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tc>
                <a:tc>
                  <a:txBody>
                    <a:bodyPr/>
                    <a:lstStyle/>
                    <a:p>
                      <a:pP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tc>
                <a:tc>
                  <a:txBody>
                    <a:bodyPr/>
                    <a:lstStyle/>
                    <a:p>
                      <a:pP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tc>
                <a:tc>
                  <a:txBody>
                    <a:bodyPr/>
                    <a:lstStyle/>
                    <a:p>
                      <a:pP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tc>
                <a:tc>
                  <a:txBody>
                    <a:bodyPr/>
                    <a:lstStyle/>
                    <a:p>
                      <a:pP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tc>
                <a:extLst>
                  <a:ext uri="{0D108BD9-81ED-4DB2-BD59-A6C34878D82A}">
                    <a16:rowId xmlns:a16="http://schemas.microsoft.com/office/drawing/2014/main" val="3487485552"/>
                  </a:ext>
                </a:extLst>
              </a:tr>
              <a:tr h="663941">
                <a:tc>
                  <a:txBody>
                    <a:bodyPr/>
                    <a:lstStyle/>
                    <a:p>
                      <a:pPr algn="ctr">
                        <a:lnSpc>
                          <a:spcPct val="107000"/>
                        </a:lnSpc>
                        <a:spcAft>
                          <a:spcPts val="800"/>
                        </a:spcAft>
                      </a:pPr>
                      <a:r>
                        <a:rPr lang="en-GB" sz="1600">
                          <a:effectLst/>
                        </a:rPr>
                        <a:t> 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nchor="ctr">
                    <a:solidFill>
                      <a:srgbClr val="002381"/>
                    </a:solidFill>
                  </a:tcPr>
                </a:tc>
                <a:tc>
                  <a:txBody>
                    <a:bodyPr/>
                    <a:lstStyle/>
                    <a:p>
                      <a:pP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tc>
                <a:tc>
                  <a:txBody>
                    <a:bodyPr/>
                    <a:lstStyle/>
                    <a:p>
                      <a:pP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tc>
                <a:tc>
                  <a:txBody>
                    <a:bodyPr/>
                    <a:lstStyle/>
                    <a:p>
                      <a:pP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tc>
                <a:tc>
                  <a:txBody>
                    <a:bodyPr/>
                    <a:lstStyle/>
                    <a:p>
                      <a:pP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tc>
                <a:tc>
                  <a:txBody>
                    <a:bodyPr/>
                    <a:lstStyle/>
                    <a:p>
                      <a:pP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tc>
                <a:tc>
                  <a:txBody>
                    <a:bodyPr/>
                    <a:lstStyle/>
                    <a:p>
                      <a:pP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tc>
                <a:tc>
                  <a:txBody>
                    <a:bodyPr/>
                    <a:lstStyle/>
                    <a:p>
                      <a:pP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tc>
                <a:extLst>
                  <a:ext uri="{0D108BD9-81ED-4DB2-BD59-A6C34878D82A}">
                    <a16:rowId xmlns:a16="http://schemas.microsoft.com/office/drawing/2014/main" val="2122627149"/>
                  </a:ext>
                </a:extLst>
              </a:tr>
              <a:tr h="663941">
                <a:tc>
                  <a:txBody>
                    <a:bodyPr/>
                    <a:lstStyle/>
                    <a:p>
                      <a:pPr algn="ctr">
                        <a:lnSpc>
                          <a:spcPct val="107000"/>
                        </a:lnSpc>
                        <a:spcAft>
                          <a:spcPts val="800"/>
                        </a:spcAft>
                      </a:pPr>
                      <a:r>
                        <a:rPr lang="en-GB" sz="1600">
                          <a:effectLst/>
                        </a:rPr>
                        <a:t> 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nchor="ctr">
                    <a:solidFill>
                      <a:srgbClr val="002381"/>
                    </a:solidFill>
                  </a:tcPr>
                </a:tc>
                <a:tc>
                  <a:txBody>
                    <a:bodyPr/>
                    <a:lstStyle/>
                    <a:p>
                      <a:pP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tc>
                <a:tc>
                  <a:txBody>
                    <a:bodyPr/>
                    <a:lstStyle/>
                    <a:p>
                      <a:pP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tc>
                <a:tc>
                  <a:txBody>
                    <a:bodyPr/>
                    <a:lstStyle/>
                    <a:p>
                      <a:pP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tc>
                <a:tc>
                  <a:txBody>
                    <a:bodyPr/>
                    <a:lstStyle/>
                    <a:p>
                      <a:pP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tc>
                <a:tc>
                  <a:txBody>
                    <a:bodyPr/>
                    <a:lstStyle/>
                    <a:p>
                      <a:pP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tc>
                <a:tc>
                  <a:txBody>
                    <a:bodyPr/>
                    <a:lstStyle/>
                    <a:p>
                      <a:pP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tc>
                <a:tc>
                  <a:txBody>
                    <a:bodyPr/>
                    <a:lstStyle/>
                    <a:p>
                      <a:pP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tc>
                <a:extLst>
                  <a:ext uri="{0D108BD9-81ED-4DB2-BD59-A6C34878D82A}">
                    <a16:rowId xmlns:a16="http://schemas.microsoft.com/office/drawing/2014/main" val="1137217725"/>
                  </a:ext>
                </a:extLst>
              </a:tr>
              <a:tr h="663941">
                <a:tc>
                  <a:txBody>
                    <a:bodyPr/>
                    <a:lstStyle/>
                    <a:p>
                      <a:pPr algn="ctr">
                        <a:lnSpc>
                          <a:spcPct val="107000"/>
                        </a:lnSpc>
                        <a:spcAft>
                          <a:spcPts val="800"/>
                        </a:spcAft>
                      </a:pPr>
                      <a:r>
                        <a:rPr lang="en-GB" sz="1600">
                          <a:effectLst/>
                        </a:rPr>
                        <a:t>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nchor="ctr">
                    <a:solidFill>
                      <a:srgbClr val="002381"/>
                    </a:solidFill>
                  </a:tcPr>
                </a:tc>
                <a:tc>
                  <a:txBody>
                    <a:bodyPr/>
                    <a:lstStyle/>
                    <a:p>
                      <a:pP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tc>
                <a:tc>
                  <a:txBody>
                    <a:bodyPr/>
                    <a:lstStyle/>
                    <a:p>
                      <a:pP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tc>
                <a:tc>
                  <a:txBody>
                    <a:bodyPr/>
                    <a:lstStyle/>
                    <a:p>
                      <a:pP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tc>
                <a:tc>
                  <a:txBody>
                    <a:bodyPr/>
                    <a:lstStyle/>
                    <a:p>
                      <a:pP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tc>
                <a:tc>
                  <a:txBody>
                    <a:bodyPr/>
                    <a:lstStyle/>
                    <a:p>
                      <a:pP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tc>
                <a:tc>
                  <a:txBody>
                    <a:bodyPr/>
                    <a:lstStyle/>
                    <a:p>
                      <a:pP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tc>
                <a:tc>
                  <a:txBody>
                    <a:bodyPr/>
                    <a:lstStyle/>
                    <a:p>
                      <a:pP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027" marR="49027" marT="0" marB="0"/>
                </a:tc>
                <a:extLst>
                  <a:ext uri="{0D108BD9-81ED-4DB2-BD59-A6C34878D82A}">
                    <a16:rowId xmlns:a16="http://schemas.microsoft.com/office/drawing/2014/main" val="668041090"/>
                  </a:ext>
                </a:extLst>
              </a:tr>
            </a:tbl>
          </a:graphicData>
        </a:graphic>
      </p:graphicFrame>
    </p:spTree>
    <p:extLst>
      <p:ext uri="{BB962C8B-B14F-4D97-AF65-F5344CB8AC3E}">
        <p14:creationId xmlns:p14="http://schemas.microsoft.com/office/powerpoint/2010/main" val="1577900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C19D62-2071-CDCE-A631-2C47F16C9103}"/>
              </a:ext>
            </a:extLst>
          </p:cNvPr>
          <p:cNvSpPr txBox="1">
            <a:spLocks noGrp="1"/>
          </p:cNvSpPr>
          <p:nvPr>
            <p:ph type="title" idx="4294967295"/>
          </p:nvPr>
        </p:nvSpPr>
        <p:spPr>
          <a:xfrm>
            <a:off x="356838" y="1304022"/>
            <a:ext cx="4638907" cy="584775"/>
          </a:xfrm>
          <a:prstGeom prst="rect">
            <a:avLst/>
          </a:prstGeom>
          <a:solidFill>
            <a:srgbClr val="00238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bg1"/>
                </a:solidFill>
                <a:effectLst/>
                <a:uLnTx/>
                <a:uFillTx/>
                <a:latin typeface="+mn-lt"/>
                <a:ea typeface="+mn-ea"/>
                <a:cs typeface="+mn-cs"/>
              </a:rPr>
              <a:t>Source 1</a:t>
            </a:r>
          </a:p>
        </p:txBody>
      </p:sp>
      <p:sp>
        <p:nvSpPr>
          <p:cNvPr id="3" name="Content Placeholder 2">
            <a:extLst>
              <a:ext uri="{FF2B5EF4-FFF2-40B4-BE49-F238E27FC236}">
                <a16:creationId xmlns:a16="http://schemas.microsoft.com/office/drawing/2014/main" id="{EAE65D11-AA31-2123-AB6E-D15F7CF29C2F}"/>
              </a:ext>
            </a:extLst>
          </p:cNvPr>
          <p:cNvSpPr>
            <a:spLocks noGrp="1"/>
          </p:cNvSpPr>
          <p:nvPr>
            <p:ph idx="4294967295"/>
          </p:nvPr>
        </p:nvSpPr>
        <p:spPr>
          <a:xfrm>
            <a:off x="356839" y="2018371"/>
            <a:ext cx="4638907" cy="2821258"/>
          </a:xfrm>
          <a:prstGeom prst="rect">
            <a:avLst/>
          </a:prstGeom>
          <a:solidFill>
            <a:srgbClr val="FFFFFF">
              <a:alpha val="89804"/>
            </a:srgbClr>
          </a:solidFill>
        </p:spPr>
        <p:txBody>
          <a:bodyPr anchor="ctr"/>
          <a:lstStyle/>
          <a:p>
            <a:pPr marL="0" indent="0">
              <a:buNone/>
            </a:pPr>
            <a:r>
              <a:rPr lang="en-GB">
                <a:solidFill>
                  <a:srgbClr val="002381"/>
                </a:solidFill>
              </a:rPr>
              <a:t>A </a:t>
            </a:r>
            <a:r>
              <a:rPr lang="en-GB" dirty="0">
                <a:solidFill>
                  <a:srgbClr val="002381"/>
                </a:solidFill>
              </a:rPr>
              <a:t>newspaper cutting contained in </a:t>
            </a:r>
            <a:r>
              <a:rPr lang="en-GB">
                <a:solidFill>
                  <a:srgbClr val="002381"/>
                </a:solidFill>
              </a:rPr>
              <a:t>a UK </a:t>
            </a:r>
            <a:r>
              <a:rPr lang="en-GB" dirty="0">
                <a:solidFill>
                  <a:srgbClr val="002381"/>
                </a:solidFill>
              </a:rPr>
              <a:t>government file. The article was published </a:t>
            </a:r>
            <a:r>
              <a:rPr lang="en-GB">
                <a:solidFill>
                  <a:srgbClr val="002381"/>
                </a:solidFill>
              </a:rPr>
              <a:t>in May 1993 </a:t>
            </a:r>
            <a:r>
              <a:rPr lang="en-GB" i="1" dirty="0">
                <a:solidFill>
                  <a:srgbClr val="002381"/>
                </a:solidFill>
              </a:rPr>
              <a:t>in The Sunday News</a:t>
            </a:r>
            <a:r>
              <a:rPr lang="en-GB" dirty="0">
                <a:solidFill>
                  <a:srgbClr val="002381"/>
                </a:solidFill>
              </a:rPr>
              <a:t>, a newspaper </a:t>
            </a:r>
            <a:r>
              <a:rPr lang="en-GB">
                <a:solidFill>
                  <a:srgbClr val="002381"/>
                </a:solidFill>
              </a:rPr>
              <a:t>in Ireland.</a:t>
            </a:r>
            <a:endParaRPr lang="en-GB" dirty="0">
              <a:solidFill>
                <a:srgbClr val="002381"/>
              </a:solidFill>
            </a:endParaRPr>
          </a:p>
        </p:txBody>
      </p:sp>
      <p:pic>
        <p:nvPicPr>
          <p:cNvPr id="5" name="Picture 4" descr="A photocopy of newspaper cuttings assembled to collate the full article">
            <a:extLst>
              <a:ext uri="{FF2B5EF4-FFF2-40B4-BE49-F238E27FC236}">
                <a16:creationId xmlns:a16="http://schemas.microsoft.com/office/drawing/2014/main" id="{4546808D-C63F-2B20-2A36-C71E90ADF834}"/>
              </a:ext>
            </a:extLst>
          </p:cNvPr>
          <p:cNvPicPr>
            <a:picLocks noChangeAspect="1"/>
          </p:cNvPicPr>
          <p:nvPr/>
        </p:nvPicPr>
        <p:blipFill rotWithShape="1">
          <a:blip r:embed="rId3">
            <a:extLst>
              <a:ext uri="{28A0092B-C50C-407E-A947-70E740481C1C}">
                <a14:useLocalDpi xmlns:a14="http://schemas.microsoft.com/office/drawing/2010/main" val="0"/>
              </a:ext>
            </a:extLst>
          </a:blip>
          <a:srcRect l="-1234" t="2517" r="1234" b="25760"/>
          <a:stretch/>
        </p:blipFill>
        <p:spPr>
          <a:xfrm>
            <a:off x="5406718" y="223024"/>
            <a:ext cx="6350099" cy="6356196"/>
          </a:xfrm>
          <a:prstGeom prst="rect">
            <a:avLst/>
          </a:prstGeom>
        </p:spPr>
      </p:pic>
    </p:spTree>
    <p:extLst>
      <p:ext uri="{BB962C8B-B14F-4D97-AF65-F5344CB8AC3E}">
        <p14:creationId xmlns:p14="http://schemas.microsoft.com/office/powerpoint/2010/main" val="739671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1DF61-AE18-C1C0-9E7D-33AFCEE1F2D4}"/>
              </a:ext>
            </a:extLst>
          </p:cNvPr>
          <p:cNvSpPr txBox="1">
            <a:spLocks noGrp="1"/>
          </p:cNvSpPr>
          <p:nvPr>
            <p:ph type="title" idx="4294967295"/>
          </p:nvPr>
        </p:nvSpPr>
        <p:spPr>
          <a:xfrm>
            <a:off x="379141" y="1204332"/>
            <a:ext cx="4638907" cy="584775"/>
          </a:xfrm>
          <a:prstGeom prst="rect">
            <a:avLst/>
          </a:prstGeom>
          <a:solidFill>
            <a:srgbClr val="00238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bg1"/>
                </a:solidFill>
                <a:effectLst/>
                <a:uLnTx/>
                <a:uFillTx/>
                <a:latin typeface="+mn-lt"/>
                <a:ea typeface="+mn-ea"/>
                <a:cs typeface="+mn-cs"/>
              </a:rPr>
              <a:t>Source 2</a:t>
            </a:r>
          </a:p>
        </p:txBody>
      </p:sp>
      <p:sp>
        <p:nvSpPr>
          <p:cNvPr id="4" name="Content Placeholder 2">
            <a:extLst>
              <a:ext uri="{FF2B5EF4-FFF2-40B4-BE49-F238E27FC236}">
                <a16:creationId xmlns:a16="http://schemas.microsoft.com/office/drawing/2014/main" id="{81371E88-CD21-D39E-FBB7-0BAEF6FA0A3E}"/>
              </a:ext>
            </a:extLst>
          </p:cNvPr>
          <p:cNvSpPr>
            <a:spLocks noGrp="1"/>
          </p:cNvSpPr>
          <p:nvPr>
            <p:ph idx="4294967295"/>
          </p:nvPr>
        </p:nvSpPr>
        <p:spPr>
          <a:xfrm>
            <a:off x="379141" y="1906859"/>
            <a:ext cx="4549698" cy="3746809"/>
          </a:xfrm>
          <a:prstGeom prst="rect">
            <a:avLst/>
          </a:prstGeom>
          <a:solidFill>
            <a:srgbClr val="FFFFFF">
              <a:alpha val="89804"/>
            </a:srgbClr>
          </a:solidFill>
        </p:spPr>
        <p:txBody>
          <a:bodyPr anchor="ctr"/>
          <a:lstStyle/>
          <a:p>
            <a:pPr marL="0" indent="0">
              <a:buNone/>
            </a:pPr>
            <a:r>
              <a:rPr lang="en-GB">
                <a:solidFill>
                  <a:srgbClr val="002381"/>
                </a:solidFill>
              </a:rPr>
              <a:t>A </a:t>
            </a:r>
            <a:r>
              <a:rPr lang="en-GB" dirty="0">
                <a:solidFill>
                  <a:srgbClr val="002381"/>
                </a:solidFill>
              </a:rPr>
              <a:t>report on the Peace Train Organisation (PTO) produced in May 1993. The report was commissioned by the Central Community Relations Unit, part of the Northern Ireland civil service. </a:t>
            </a:r>
          </a:p>
        </p:txBody>
      </p:sp>
      <p:grpSp>
        <p:nvGrpSpPr>
          <p:cNvPr id="11" name="Group 10" descr="Extracts from a report">
            <a:extLst>
              <a:ext uri="{FF2B5EF4-FFF2-40B4-BE49-F238E27FC236}">
                <a16:creationId xmlns:a16="http://schemas.microsoft.com/office/drawing/2014/main" id="{60E6E153-7FA3-3111-DC9B-B68F194AD8D2}"/>
              </a:ext>
            </a:extLst>
          </p:cNvPr>
          <p:cNvGrpSpPr/>
          <p:nvPr/>
        </p:nvGrpSpPr>
        <p:grpSpPr>
          <a:xfrm>
            <a:off x="5391769" y="234887"/>
            <a:ext cx="7861523" cy="6522111"/>
            <a:chOff x="5391769" y="234887"/>
            <a:chExt cx="8230749" cy="6522111"/>
          </a:xfrm>
        </p:grpSpPr>
        <p:pic>
          <p:nvPicPr>
            <p:cNvPr id="6" name="Picture 5">
              <a:extLst>
                <a:ext uri="{FF2B5EF4-FFF2-40B4-BE49-F238E27FC236}">
                  <a16:creationId xmlns:a16="http://schemas.microsoft.com/office/drawing/2014/main" id="{C2581E44-C5F1-7268-6D8E-1AEC9E4C3874}"/>
                </a:ext>
              </a:extLst>
            </p:cNvPr>
            <p:cNvPicPr>
              <a:picLocks noChangeAspect="1"/>
            </p:cNvPicPr>
            <p:nvPr/>
          </p:nvPicPr>
          <p:blipFill>
            <a:blip r:embed="rId3"/>
            <a:stretch>
              <a:fillRect/>
            </a:stretch>
          </p:blipFill>
          <p:spPr>
            <a:xfrm>
              <a:off x="5391769" y="234887"/>
              <a:ext cx="5925377" cy="1981477"/>
            </a:xfrm>
            <a:prstGeom prst="rect">
              <a:avLst/>
            </a:prstGeom>
          </p:spPr>
        </p:pic>
        <p:pic>
          <p:nvPicPr>
            <p:cNvPr id="8" name="Picture 7">
              <a:extLst>
                <a:ext uri="{FF2B5EF4-FFF2-40B4-BE49-F238E27FC236}">
                  <a16:creationId xmlns:a16="http://schemas.microsoft.com/office/drawing/2014/main" id="{97E075D4-8AA5-B682-487D-AD8B1E4A6B17}"/>
                </a:ext>
              </a:extLst>
            </p:cNvPr>
            <p:cNvPicPr>
              <a:picLocks noChangeAspect="1"/>
            </p:cNvPicPr>
            <p:nvPr/>
          </p:nvPicPr>
          <p:blipFill>
            <a:blip r:embed="rId4"/>
            <a:stretch>
              <a:fillRect/>
            </a:stretch>
          </p:blipFill>
          <p:spPr>
            <a:xfrm>
              <a:off x="5391769" y="2093889"/>
              <a:ext cx="8230749" cy="3353268"/>
            </a:xfrm>
            <a:prstGeom prst="rect">
              <a:avLst/>
            </a:prstGeom>
          </p:spPr>
        </p:pic>
        <p:pic>
          <p:nvPicPr>
            <p:cNvPr id="10" name="Picture 9">
              <a:extLst>
                <a:ext uri="{FF2B5EF4-FFF2-40B4-BE49-F238E27FC236}">
                  <a16:creationId xmlns:a16="http://schemas.microsoft.com/office/drawing/2014/main" id="{20310073-44A5-3D95-3744-09A59D26E065}"/>
                </a:ext>
              </a:extLst>
            </p:cNvPr>
            <p:cNvPicPr>
              <a:picLocks noChangeAspect="1"/>
            </p:cNvPicPr>
            <p:nvPr/>
          </p:nvPicPr>
          <p:blipFill>
            <a:blip r:embed="rId5"/>
            <a:stretch>
              <a:fillRect/>
            </a:stretch>
          </p:blipFill>
          <p:spPr>
            <a:xfrm>
              <a:off x="5472291" y="3670467"/>
              <a:ext cx="7306695" cy="3086531"/>
            </a:xfrm>
            <a:prstGeom prst="rect">
              <a:avLst/>
            </a:prstGeom>
          </p:spPr>
        </p:pic>
      </p:grpSp>
    </p:spTree>
    <p:extLst>
      <p:ext uri="{BB962C8B-B14F-4D97-AF65-F5344CB8AC3E}">
        <p14:creationId xmlns:p14="http://schemas.microsoft.com/office/powerpoint/2010/main" val="2552861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9262A-0C22-C6D9-932D-7B551D226F85}"/>
              </a:ext>
            </a:extLst>
          </p:cNvPr>
          <p:cNvSpPr txBox="1">
            <a:spLocks noGrp="1"/>
          </p:cNvSpPr>
          <p:nvPr>
            <p:ph type="title" idx="4294967295"/>
          </p:nvPr>
        </p:nvSpPr>
        <p:spPr>
          <a:xfrm>
            <a:off x="148743" y="834111"/>
            <a:ext cx="3453101" cy="584775"/>
          </a:xfrm>
          <a:prstGeom prst="rect">
            <a:avLst/>
          </a:prstGeom>
          <a:solidFill>
            <a:srgbClr val="00238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bg1"/>
                </a:solidFill>
                <a:effectLst/>
                <a:uLnTx/>
                <a:uFillTx/>
                <a:latin typeface="+mn-lt"/>
                <a:ea typeface="+mn-ea"/>
                <a:cs typeface="+mn-cs"/>
              </a:rPr>
              <a:t>Source 3</a:t>
            </a:r>
          </a:p>
        </p:txBody>
      </p:sp>
      <p:sp>
        <p:nvSpPr>
          <p:cNvPr id="4" name="Content Placeholder 2">
            <a:extLst>
              <a:ext uri="{FF2B5EF4-FFF2-40B4-BE49-F238E27FC236}">
                <a16:creationId xmlns:a16="http://schemas.microsoft.com/office/drawing/2014/main" id="{81371E88-CD21-D39E-FBB7-0BAEF6FA0A3E}"/>
              </a:ext>
            </a:extLst>
          </p:cNvPr>
          <p:cNvSpPr>
            <a:spLocks noGrp="1"/>
          </p:cNvSpPr>
          <p:nvPr>
            <p:ph idx="4294967295"/>
          </p:nvPr>
        </p:nvSpPr>
        <p:spPr>
          <a:xfrm>
            <a:off x="148743" y="1506652"/>
            <a:ext cx="3453101" cy="4985587"/>
          </a:xfrm>
          <a:prstGeom prst="rect">
            <a:avLst/>
          </a:prstGeom>
          <a:solidFill>
            <a:srgbClr val="FFFFFF">
              <a:alpha val="89804"/>
            </a:srgbClr>
          </a:solidFill>
        </p:spPr>
        <p:txBody>
          <a:bodyPr anchor="ctr">
            <a:normAutofit/>
          </a:bodyPr>
          <a:lstStyle/>
          <a:p>
            <a:pPr marL="0" indent="0">
              <a:buNone/>
            </a:pPr>
            <a:r>
              <a:rPr lang="en-GB" sz="2400">
                <a:solidFill>
                  <a:srgbClr val="002381"/>
                </a:solidFill>
              </a:rPr>
              <a:t>An </a:t>
            </a:r>
            <a:r>
              <a:rPr lang="en-GB" sz="2400" dirty="0">
                <a:solidFill>
                  <a:srgbClr val="002381"/>
                </a:solidFill>
              </a:rPr>
              <a:t>internal memorandum produced by an official in the Northern Ireland Civil Service in May 1993. It is reporting on a plan to arrange a meeting between representatives of Unionism in Northern Ireland and the Irish Government’s Department of Foreign Affairs (DFA)</a:t>
            </a:r>
          </a:p>
        </p:txBody>
      </p:sp>
      <p:pic>
        <p:nvPicPr>
          <p:cNvPr id="9" name="Picture 8" descr="Extracts from a memo">
            <a:extLst>
              <a:ext uri="{FF2B5EF4-FFF2-40B4-BE49-F238E27FC236}">
                <a16:creationId xmlns:a16="http://schemas.microsoft.com/office/drawing/2014/main" id="{B7F5BA8D-EBEF-FE87-0BCB-F95F8D8C83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9151" y="210017"/>
            <a:ext cx="8419861" cy="6437965"/>
          </a:xfrm>
          <a:prstGeom prst="rect">
            <a:avLst/>
          </a:prstGeom>
        </p:spPr>
      </p:pic>
    </p:spTree>
    <p:extLst>
      <p:ext uri="{BB962C8B-B14F-4D97-AF65-F5344CB8AC3E}">
        <p14:creationId xmlns:p14="http://schemas.microsoft.com/office/powerpoint/2010/main" val="213929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21FD8-DBC8-9DBA-9F26-887A9B22CA7F}"/>
              </a:ext>
            </a:extLst>
          </p:cNvPr>
          <p:cNvSpPr txBox="1">
            <a:spLocks noGrp="1"/>
          </p:cNvSpPr>
          <p:nvPr>
            <p:ph type="title" idx="4294967295"/>
          </p:nvPr>
        </p:nvSpPr>
        <p:spPr>
          <a:xfrm>
            <a:off x="356838" y="1304022"/>
            <a:ext cx="4638907" cy="584775"/>
          </a:xfrm>
          <a:prstGeom prst="rect">
            <a:avLst/>
          </a:prstGeom>
          <a:solidFill>
            <a:srgbClr val="00238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bg1"/>
                </a:solidFill>
                <a:effectLst/>
                <a:uLnTx/>
                <a:uFillTx/>
                <a:latin typeface="+mn-lt"/>
                <a:ea typeface="+mn-ea"/>
                <a:cs typeface="+mn-cs"/>
              </a:rPr>
              <a:t>Source 4</a:t>
            </a:r>
          </a:p>
        </p:txBody>
      </p:sp>
      <p:sp>
        <p:nvSpPr>
          <p:cNvPr id="4" name="Content Placeholder 2">
            <a:extLst>
              <a:ext uri="{FF2B5EF4-FFF2-40B4-BE49-F238E27FC236}">
                <a16:creationId xmlns:a16="http://schemas.microsoft.com/office/drawing/2014/main" id="{81371E88-CD21-D39E-FBB7-0BAEF6FA0A3E}"/>
              </a:ext>
            </a:extLst>
          </p:cNvPr>
          <p:cNvSpPr>
            <a:spLocks noGrp="1"/>
          </p:cNvSpPr>
          <p:nvPr>
            <p:ph idx="4294967295"/>
          </p:nvPr>
        </p:nvSpPr>
        <p:spPr>
          <a:xfrm>
            <a:off x="356838" y="2067482"/>
            <a:ext cx="4638907" cy="1657026"/>
          </a:xfrm>
          <a:prstGeom prst="rect">
            <a:avLst/>
          </a:prstGeom>
          <a:solidFill>
            <a:srgbClr val="FFFFFF">
              <a:alpha val="89804"/>
            </a:srgbClr>
          </a:solidFill>
        </p:spPr>
        <p:txBody>
          <a:bodyPr anchor="ctr">
            <a:normAutofit/>
          </a:bodyPr>
          <a:lstStyle/>
          <a:p>
            <a:pPr marL="0" indent="0">
              <a:buNone/>
            </a:pPr>
            <a:r>
              <a:rPr lang="en-GB"/>
              <a:t>A </a:t>
            </a:r>
            <a:r>
              <a:rPr lang="en-GB" dirty="0"/>
              <a:t>letter from </a:t>
            </a:r>
            <a:r>
              <a:rPr lang="en-GB"/>
              <a:t>the UK </a:t>
            </a:r>
            <a:r>
              <a:rPr lang="en-GB" dirty="0"/>
              <a:t>Prime Minister to the Taoiseach November 1993</a:t>
            </a:r>
          </a:p>
        </p:txBody>
      </p:sp>
      <p:pic>
        <p:nvPicPr>
          <p:cNvPr id="5" name="Picture 4" descr="Extract of a letter on 10 Downing Street headed paper">
            <a:extLst>
              <a:ext uri="{FF2B5EF4-FFF2-40B4-BE49-F238E27FC236}">
                <a16:creationId xmlns:a16="http://schemas.microsoft.com/office/drawing/2014/main" id="{0D835C15-151B-0E27-7360-68F4EAB0EBA1}"/>
              </a:ext>
            </a:extLst>
          </p:cNvPr>
          <p:cNvPicPr>
            <a:picLocks noChangeAspect="1"/>
          </p:cNvPicPr>
          <p:nvPr/>
        </p:nvPicPr>
        <p:blipFill rotWithShape="1">
          <a:blip r:embed="rId3">
            <a:extLst>
              <a:ext uri="{28A0092B-C50C-407E-A947-70E740481C1C}">
                <a14:useLocalDpi xmlns:a14="http://schemas.microsoft.com/office/drawing/2010/main" val="0"/>
              </a:ext>
            </a:extLst>
          </a:blip>
          <a:srcRect l="721" t="-18" r="-721" b="-699"/>
          <a:stretch/>
        </p:blipFill>
        <p:spPr>
          <a:xfrm>
            <a:off x="6658440" y="133814"/>
            <a:ext cx="4638907" cy="6590371"/>
          </a:xfrm>
          <a:prstGeom prst="rect">
            <a:avLst/>
          </a:prstGeom>
        </p:spPr>
      </p:pic>
    </p:spTree>
    <p:extLst>
      <p:ext uri="{BB962C8B-B14F-4D97-AF65-F5344CB8AC3E}">
        <p14:creationId xmlns:p14="http://schemas.microsoft.com/office/powerpoint/2010/main" val="2592009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8EBFC3-68C2-98EC-E0EB-6EDD2B4261AF}"/>
              </a:ext>
            </a:extLst>
          </p:cNvPr>
          <p:cNvSpPr txBox="1">
            <a:spLocks noGrp="1"/>
          </p:cNvSpPr>
          <p:nvPr>
            <p:ph type="title" idx="4294967295"/>
          </p:nvPr>
        </p:nvSpPr>
        <p:spPr>
          <a:xfrm>
            <a:off x="191601" y="1304022"/>
            <a:ext cx="4458458" cy="584775"/>
          </a:xfrm>
          <a:prstGeom prst="rect">
            <a:avLst/>
          </a:prstGeom>
          <a:solidFill>
            <a:srgbClr val="00238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bg1"/>
                </a:solidFill>
                <a:effectLst/>
                <a:uLnTx/>
                <a:uFillTx/>
                <a:latin typeface="+mn-lt"/>
                <a:ea typeface="+mn-ea"/>
                <a:cs typeface="+mn-cs"/>
              </a:rPr>
              <a:t>Source 5</a:t>
            </a:r>
          </a:p>
        </p:txBody>
      </p:sp>
      <p:sp>
        <p:nvSpPr>
          <p:cNvPr id="3" name="Content Placeholder 2">
            <a:extLst>
              <a:ext uri="{FF2B5EF4-FFF2-40B4-BE49-F238E27FC236}">
                <a16:creationId xmlns:a16="http://schemas.microsoft.com/office/drawing/2014/main" id="{EAE65D11-AA31-2123-AB6E-D15F7CF29C2F}"/>
              </a:ext>
            </a:extLst>
          </p:cNvPr>
          <p:cNvSpPr>
            <a:spLocks noGrp="1"/>
          </p:cNvSpPr>
          <p:nvPr>
            <p:ph idx="4294967295"/>
          </p:nvPr>
        </p:nvSpPr>
        <p:spPr>
          <a:xfrm>
            <a:off x="191601" y="2018371"/>
            <a:ext cx="4458458" cy="2488876"/>
          </a:xfrm>
          <a:prstGeom prst="rect">
            <a:avLst/>
          </a:prstGeom>
          <a:solidFill>
            <a:srgbClr val="FFFFFF">
              <a:alpha val="89804"/>
            </a:srgbClr>
          </a:solidFill>
        </p:spPr>
        <p:txBody>
          <a:bodyPr anchor="ctr"/>
          <a:lstStyle/>
          <a:p>
            <a:pPr marL="0" indent="0">
              <a:buNone/>
            </a:pPr>
            <a:r>
              <a:rPr lang="en-GB">
                <a:solidFill>
                  <a:srgbClr val="002381"/>
                </a:solidFill>
              </a:rPr>
              <a:t>Record </a:t>
            </a:r>
            <a:r>
              <a:rPr lang="en-GB" dirty="0">
                <a:solidFill>
                  <a:srgbClr val="002381"/>
                </a:solidFill>
              </a:rPr>
              <a:t>of a meeting </a:t>
            </a:r>
            <a:r>
              <a:rPr lang="en-GB">
                <a:solidFill>
                  <a:srgbClr val="002381"/>
                </a:solidFill>
              </a:rPr>
              <a:t>between the UK </a:t>
            </a:r>
            <a:r>
              <a:rPr lang="en-GB" dirty="0">
                <a:solidFill>
                  <a:srgbClr val="002381"/>
                </a:solidFill>
              </a:rPr>
              <a:t>Prime Minister and the Irish Taoiseach December 1993</a:t>
            </a:r>
          </a:p>
        </p:txBody>
      </p:sp>
      <p:pic>
        <p:nvPicPr>
          <p:cNvPr id="11" name="Picture 10" descr="Extract of meeting notes">
            <a:extLst>
              <a:ext uri="{FF2B5EF4-FFF2-40B4-BE49-F238E27FC236}">
                <a16:creationId xmlns:a16="http://schemas.microsoft.com/office/drawing/2014/main" id="{308C4433-158B-1592-4581-8988823229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7427" y="0"/>
            <a:ext cx="4709419" cy="6858000"/>
          </a:xfrm>
          <a:prstGeom prst="rect">
            <a:avLst/>
          </a:prstGeom>
        </p:spPr>
      </p:pic>
    </p:spTree>
    <p:extLst>
      <p:ext uri="{BB962C8B-B14F-4D97-AF65-F5344CB8AC3E}">
        <p14:creationId xmlns:p14="http://schemas.microsoft.com/office/powerpoint/2010/main" val="4189635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1F69E-557D-5214-2937-29652D8735DF}"/>
              </a:ext>
            </a:extLst>
          </p:cNvPr>
          <p:cNvSpPr txBox="1">
            <a:spLocks noGrp="1"/>
          </p:cNvSpPr>
          <p:nvPr>
            <p:ph type="title" idx="4294967295"/>
          </p:nvPr>
        </p:nvSpPr>
        <p:spPr>
          <a:xfrm>
            <a:off x="334538" y="1393232"/>
            <a:ext cx="4371278" cy="584775"/>
          </a:xfrm>
          <a:prstGeom prst="rect">
            <a:avLst/>
          </a:prstGeom>
          <a:solidFill>
            <a:srgbClr val="00238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bg1"/>
                </a:solidFill>
                <a:effectLst/>
                <a:uLnTx/>
                <a:uFillTx/>
                <a:latin typeface="+mn-lt"/>
                <a:ea typeface="+mn-ea"/>
                <a:cs typeface="+mn-cs"/>
              </a:rPr>
              <a:t>Source 6</a:t>
            </a:r>
          </a:p>
        </p:txBody>
      </p:sp>
      <p:sp>
        <p:nvSpPr>
          <p:cNvPr id="3" name="Content Placeholder 2">
            <a:extLst>
              <a:ext uri="{FF2B5EF4-FFF2-40B4-BE49-F238E27FC236}">
                <a16:creationId xmlns:a16="http://schemas.microsoft.com/office/drawing/2014/main" id="{EAE65D11-AA31-2123-AB6E-D15F7CF29C2F}"/>
              </a:ext>
            </a:extLst>
          </p:cNvPr>
          <p:cNvSpPr>
            <a:spLocks noGrp="1"/>
          </p:cNvSpPr>
          <p:nvPr>
            <p:ph idx="4294967295"/>
          </p:nvPr>
        </p:nvSpPr>
        <p:spPr>
          <a:xfrm>
            <a:off x="334537" y="2074127"/>
            <a:ext cx="4371278" cy="2587083"/>
          </a:xfrm>
          <a:prstGeom prst="rect">
            <a:avLst/>
          </a:prstGeom>
          <a:solidFill>
            <a:srgbClr val="FFFFFF">
              <a:alpha val="89804"/>
            </a:srgbClr>
          </a:solidFill>
        </p:spPr>
        <p:txBody>
          <a:bodyPr anchor="ctr"/>
          <a:lstStyle/>
          <a:p>
            <a:pPr marL="0" indent="0">
              <a:buNone/>
            </a:pPr>
            <a:r>
              <a:rPr lang="en-GB"/>
              <a:t>Briefing </a:t>
            </a:r>
            <a:r>
              <a:rPr lang="en-GB" dirty="0"/>
              <a:t>notes sent to senior civil servants explaining the proposed Downing Street Declaration December 1993 </a:t>
            </a:r>
          </a:p>
        </p:txBody>
      </p:sp>
      <p:pic>
        <p:nvPicPr>
          <p:cNvPr id="4" name="Picture 3" descr="Extract of briefing notes">
            <a:extLst>
              <a:ext uri="{FF2B5EF4-FFF2-40B4-BE49-F238E27FC236}">
                <a16:creationId xmlns:a16="http://schemas.microsoft.com/office/drawing/2014/main" id="{EE22865E-F67E-2A4A-9D21-CCDD80758079}"/>
              </a:ext>
            </a:extLst>
          </p:cNvPr>
          <p:cNvPicPr>
            <a:picLocks noChangeAspect="1"/>
          </p:cNvPicPr>
          <p:nvPr/>
        </p:nvPicPr>
        <p:blipFill>
          <a:blip r:embed="rId3">
            <a:extLst>
              <a:ext uri="{28A0092B-C50C-407E-A947-70E740481C1C}">
                <a14:useLocalDpi xmlns:a14="http://schemas.microsoft.com/office/drawing/2010/main" val="0"/>
              </a:ext>
            </a:extLst>
          </a:blip>
          <a:srcRect t="12941" b="12941"/>
          <a:stretch/>
        </p:blipFill>
        <p:spPr>
          <a:xfrm>
            <a:off x="5103342" y="-1"/>
            <a:ext cx="6497674" cy="6804929"/>
          </a:xfrm>
          <a:prstGeom prst="rect">
            <a:avLst/>
          </a:prstGeom>
        </p:spPr>
      </p:pic>
    </p:spTree>
    <p:extLst>
      <p:ext uri="{BB962C8B-B14F-4D97-AF65-F5344CB8AC3E}">
        <p14:creationId xmlns:p14="http://schemas.microsoft.com/office/powerpoint/2010/main" val="2693251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EACC9-F492-3DAD-8AF7-3AA3244A87CC}"/>
              </a:ext>
            </a:extLst>
          </p:cNvPr>
          <p:cNvSpPr>
            <a:spLocks noGrp="1"/>
          </p:cNvSpPr>
          <p:nvPr>
            <p:ph type="title" idx="4294967295"/>
          </p:nvPr>
        </p:nvSpPr>
        <p:spPr>
          <a:xfrm>
            <a:off x="379139" y="365125"/>
            <a:ext cx="11307337" cy="1117987"/>
          </a:xfrm>
          <a:prstGeom prst="rect">
            <a:avLst/>
          </a:prstGeom>
          <a:solidFill>
            <a:srgbClr val="002381"/>
          </a:solidFill>
        </p:spPr>
        <p:txBody>
          <a:bodyPr anchor="ctr">
            <a:normAutofit/>
          </a:bodyPr>
          <a:lstStyle/>
          <a:p>
            <a:r>
              <a:rPr lang="en-GB" b="1">
                <a:solidFill>
                  <a:schemeClr val="bg1"/>
                </a:solidFill>
                <a:latin typeface="Arial" panose="020B0604020202020204" pitchFamily="34" charset="0"/>
                <a:cs typeface="Arial" panose="020B0604020202020204" pitchFamily="34" charset="0"/>
              </a:rPr>
              <a:t>What was the significance of the Downing Street Declaration?  </a:t>
            </a:r>
            <a:endParaRPr lang="en-GB"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AE65D11-AA31-2123-AB6E-D15F7CF29C2F}"/>
              </a:ext>
            </a:extLst>
          </p:cNvPr>
          <p:cNvSpPr>
            <a:spLocks noGrp="1"/>
          </p:cNvSpPr>
          <p:nvPr>
            <p:ph idx="4294967295"/>
          </p:nvPr>
        </p:nvSpPr>
        <p:spPr>
          <a:xfrm>
            <a:off x="379140" y="1616928"/>
            <a:ext cx="11307338" cy="4875948"/>
          </a:xfrm>
          <a:prstGeom prst="rect">
            <a:avLst/>
          </a:prstGeom>
          <a:solidFill>
            <a:srgbClr val="FFFFFF">
              <a:alpha val="89804"/>
            </a:srgbClr>
          </a:solidFill>
        </p:spPr>
        <p:txBody>
          <a:bodyPr anchor="ctr">
            <a:normAutofit lnSpcReduction="10000"/>
          </a:bodyPr>
          <a:lstStyle/>
          <a:p>
            <a:pPr marL="0" indent="0">
              <a:buNone/>
            </a:pPr>
            <a:r>
              <a:rPr lang="en-GB">
                <a:solidFill>
                  <a:srgbClr val="002381"/>
                </a:solidFill>
              </a:rPr>
              <a:t>Complete the table before discussing what evidence each source provides about the Downing Street Declaration. </a:t>
            </a:r>
          </a:p>
          <a:p>
            <a:pPr marL="0" indent="0">
              <a:buNone/>
            </a:pPr>
            <a:r>
              <a:rPr lang="en-GB">
                <a:solidFill>
                  <a:srgbClr val="002381"/>
                </a:solidFill>
              </a:rPr>
              <a:t>Can you explain the following:</a:t>
            </a:r>
          </a:p>
          <a:p>
            <a:r>
              <a:rPr lang="en-GB">
                <a:solidFill>
                  <a:srgbClr val="002381"/>
                </a:solidFill>
              </a:rPr>
              <a:t>Why the Declaration came about?</a:t>
            </a:r>
          </a:p>
          <a:p>
            <a:r>
              <a:rPr lang="en-GB">
                <a:solidFill>
                  <a:srgbClr val="002381"/>
                </a:solidFill>
              </a:rPr>
              <a:t>Who was involved?</a:t>
            </a:r>
          </a:p>
          <a:p>
            <a:r>
              <a:rPr lang="en-GB">
                <a:solidFill>
                  <a:srgbClr val="002381"/>
                </a:solidFill>
              </a:rPr>
              <a:t>Why progress was difficult?</a:t>
            </a:r>
          </a:p>
          <a:p>
            <a:r>
              <a:rPr lang="en-GB">
                <a:solidFill>
                  <a:srgbClr val="002381"/>
                </a:solidFill>
              </a:rPr>
              <a:t>The impact of particular events, actions and idividuals?</a:t>
            </a:r>
          </a:p>
          <a:p>
            <a:r>
              <a:rPr lang="en-GB">
                <a:solidFill>
                  <a:srgbClr val="002381"/>
                </a:solidFill>
              </a:rPr>
              <a:t>What changes were occurring at the time?</a:t>
            </a:r>
          </a:p>
          <a:p>
            <a:r>
              <a:rPr lang="en-GB">
                <a:solidFill>
                  <a:srgbClr val="002381"/>
                </a:solidFill>
              </a:rPr>
              <a:t>How the process worked that brought about the Declaration?</a:t>
            </a:r>
          </a:p>
          <a:p>
            <a:r>
              <a:rPr lang="en-GB">
                <a:solidFill>
                  <a:srgbClr val="002381"/>
                </a:solidFill>
              </a:rPr>
              <a:t>What attitudes different groups and individuals had?</a:t>
            </a:r>
            <a:endParaRPr lang="en-GB" dirty="0">
              <a:solidFill>
                <a:srgbClr val="002381"/>
              </a:solidFill>
            </a:endParaRPr>
          </a:p>
        </p:txBody>
      </p:sp>
    </p:spTree>
    <p:extLst>
      <p:ext uri="{BB962C8B-B14F-4D97-AF65-F5344CB8AC3E}">
        <p14:creationId xmlns:p14="http://schemas.microsoft.com/office/powerpoint/2010/main" val="1739724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EACC9-F492-3DAD-8AF7-3AA3244A87CC}"/>
              </a:ext>
            </a:extLst>
          </p:cNvPr>
          <p:cNvSpPr>
            <a:spLocks noGrp="1"/>
          </p:cNvSpPr>
          <p:nvPr>
            <p:ph type="title" idx="4294967295"/>
          </p:nvPr>
        </p:nvSpPr>
        <p:spPr>
          <a:xfrm>
            <a:off x="312234" y="365126"/>
            <a:ext cx="11374244" cy="1129138"/>
          </a:xfrm>
          <a:prstGeom prst="rect">
            <a:avLst/>
          </a:prstGeom>
          <a:solidFill>
            <a:srgbClr val="002381"/>
          </a:solidFill>
        </p:spPr>
        <p:txBody>
          <a:bodyPr anchor="ctr">
            <a:normAutofit/>
          </a:bodyPr>
          <a:lstStyle/>
          <a:p>
            <a:r>
              <a:rPr lang="en-GB" b="1">
                <a:solidFill>
                  <a:srgbClr val="FFFFFF"/>
                </a:solidFill>
                <a:latin typeface="Arial" panose="020B0604020202020204" pitchFamily="34" charset="0"/>
                <a:cs typeface="Arial" panose="020B0604020202020204" pitchFamily="34" charset="0"/>
              </a:rPr>
              <a:t>What was the significance of the Downing Street Declaration?  </a:t>
            </a:r>
            <a:endParaRPr lang="en-GB" b="1" dirty="0">
              <a:solidFill>
                <a:srgbClr val="FFFFF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AE65D11-AA31-2123-AB6E-D15F7CF29C2F}"/>
              </a:ext>
            </a:extLst>
          </p:cNvPr>
          <p:cNvSpPr>
            <a:spLocks noGrp="1"/>
          </p:cNvSpPr>
          <p:nvPr>
            <p:ph idx="4294967295"/>
          </p:nvPr>
        </p:nvSpPr>
        <p:spPr>
          <a:xfrm>
            <a:off x="312234" y="1582736"/>
            <a:ext cx="11374244" cy="4910138"/>
          </a:xfrm>
          <a:prstGeom prst="rect">
            <a:avLst/>
          </a:prstGeom>
          <a:solidFill>
            <a:srgbClr val="FFFFFF">
              <a:alpha val="89804"/>
            </a:srgbClr>
          </a:solidFill>
        </p:spPr>
        <p:txBody>
          <a:bodyPr anchor="ctr">
            <a:normAutofit/>
          </a:bodyPr>
          <a:lstStyle/>
          <a:p>
            <a:pPr marL="0" indent="0">
              <a:buNone/>
            </a:pPr>
            <a:r>
              <a:rPr lang="en-GB">
                <a:solidFill>
                  <a:srgbClr val="002381"/>
                </a:solidFill>
              </a:rPr>
              <a:t>Once you have gathered evidence from the sources, you will write an extended paragraph in response to the question:</a:t>
            </a:r>
          </a:p>
          <a:p>
            <a:pPr marL="0" indent="0">
              <a:buNone/>
            </a:pPr>
            <a:r>
              <a:rPr lang="en-GB" b="1">
                <a:solidFill>
                  <a:srgbClr val="002381"/>
                </a:solidFill>
              </a:rPr>
              <a:t>“What was the significance of the Downing Street Declaration?” </a:t>
            </a:r>
          </a:p>
          <a:p>
            <a:pPr marL="0" indent="0">
              <a:buNone/>
            </a:pPr>
            <a:r>
              <a:rPr lang="en-GB">
                <a:solidFill>
                  <a:srgbClr val="002381"/>
                </a:solidFill>
              </a:rPr>
              <a:t>Your answer should explain what challenges had to be overcome and how, and explain what the Declaration achieved.</a:t>
            </a:r>
          </a:p>
          <a:p>
            <a:pPr marL="0" indent="0">
              <a:buNone/>
            </a:pPr>
            <a:r>
              <a:rPr lang="en-GB">
                <a:solidFill>
                  <a:srgbClr val="002381"/>
                </a:solidFill>
              </a:rPr>
              <a:t>These sentence starters may help…</a:t>
            </a:r>
          </a:p>
          <a:p>
            <a:pPr marL="914400" lvl="1" indent="-457200" algn="l">
              <a:buFont typeface="Arial" panose="020B0604020202020204" pitchFamily="34" charset="0"/>
              <a:buChar char="•"/>
            </a:pPr>
            <a:r>
              <a:rPr lang="en-GB" sz="2800" i="1">
                <a:solidFill>
                  <a:srgbClr val="002381"/>
                </a:solidFill>
                <a:latin typeface="Calibri" panose="020F0502020204030204" pitchFamily="34" charset="0"/>
                <a:cs typeface="Calibri" panose="020F0502020204030204" pitchFamily="34" charset="0"/>
              </a:rPr>
              <a:t>The Downing Street Declaration agreement was significant because…</a:t>
            </a:r>
          </a:p>
          <a:p>
            <a:pPr marL="914400" lvl="1" indent="-457200" algn="l">
              <a:buFont typeface="Arial" panose="020B0604020202020204" pitchFamily="34" charset="0"/>
              <a:buChar char="•"/>
            </a:pPr>
            <a:r>
              <a:rPr lang="en-GB" sz="2800" i="1">
                <a:solidFill>
                  <a:srgbClr val="002381"/>
                </a:solidFill>
                <a:latin typeface="Calibri" panose="020F0502020204030204" pitchFamily="34" charset="0"/>
                <a:cs typeface="Calibri" panose="020F0502020204030204" pitchFamily="34" charset="0"/>
              </a:rPr>
              <a:t>This is supported by evidence in Source ___, which shows that …</a:t>
            </a:r>
          </a:p>
          <a:p>
            <a:pPr marL="914400" lvl="1" indent="-457200" algn="l">
              <a:buFont typeface="Arial" panose="020B0604020202020204" pitchFamily="34" charset="0"/>
              <a:buChar char="•"/>
            </a:pPr>
            <a:r>
              <a:rPr lang="en-GB" sz="2800" i="1">
                <a:solidFill>
                  <a:srgbClr val="002381"/>
                </a:solidFill>
                <a:latin typeface="Calibri" panose="020F0502020204030204" pitchFamily="34" charset="0"/>
                <a:cs typeface="Calibri" panose="020F0502020204030204" pitchFamily="34" charset="0"/>
              </a:rPr>
              <a:t>This is further supported by Source ___, which shows that …</a:t>
            </a:r>
          </a:p>
          <a:p>
            <a:pPr marL="914400" lvl="1" indent="-457200" algn="l">
              <a:buFont typeface="Arial" panose="020B0604020202020204" pitchFamily="34" charset="0"/>
              <a:buChar char="•"/>
            </a:pPr>
            <a:r>
              <a:rPr lang="en-GB" sz="2800" i="1">
                <a:solidFill>
                  <a:srgbClr val="002381"/>
                </a:solidFill>
                <a:latin typeface="Calibri" panose="020F0502020204030204" pitchFamily="34" charset="0"/>
                <a:cs typeface="Calibri" panose="020F0502020204030204" pitchFamily="34" charset="0"/>
              </a:rPr>
              <a:t>In conclusion the Downing Street Declaration should be seen as…</a:t>
            </a:r>
            <a:endParaRPr lang="en-GB" dirty="0">
              <a:solidFill>
                <a:srgbClr val="002381"/>
              </a:solidFill>
            </a:endParaRPr>
          </a:p>
        </p:txBody>
      </p:sp>
    </p:spTree>
    <p:extLst>
      <p:ext uri="{BB962C8B-B14F-4D97-AF65-F5344CB8AC3E}">
        <p14:creationId xmlns:p14="http://schemas.microsoft.com/office/powerpoint/2010/main" val="2139324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27F3B-DCEB-238C-2237-26B480E0253C}"/>
              </a:ext>
            </a:extLst>
          </p:cNvPr>
          <p:cNvSpPr>
            <a:spLocks noGrp="1"/>
          </p:cNvSpPr>
          <p:nvPr>
            <p:ph type="title" idx="4294967295"/>
          </p:nvPr>
        </p:nvSpPr>
        <p:spPr>
          <a:xfrm>
            <a:off x="367990" y="365125"/>
            <a:ext cx="10985810" cy="783451"/>
          </a:xfrm>
          <a:prstGeom prst="rect">
            <a:avLst/>
          </a:prstGeom>
          <a:solidFill>
            <a:srgbClr val="002381"/>
          </a:solidFill>
        </p:spPr>
        <p:txBody>
          <a:bodyPr anchor="ctr"/>
          <a:lstStyle/>
          <a:p>
            <a:r>
              <a:rPr lang="en-GB" b="1">
                <a:solidFill>
                  <a:schemeClr val="bg1"/>
                </a:solidFill>
                <a:latin typeface="Arial" panose="020B0604020202020204" pitchFamily="34" charset="0"/>
                <a:cs typeface="Arial" panose="020B0604020202020204" pitchFamily="34" charset="0"/>
              </a:rPr>
              <a:t>Track 1: The Downing Street Declaration </a:t>
            </a:r>
            <a:endParaRPr lang="en-GB"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A724EB4-1F48-7DE6-5286-8EB6E1F640CD}"/>
              </a:ext>
            </a:extLst>
          </p:cNvPr>
          <p:cNvSpPr>
            <a:spLocks noGrp="1"/>
          </p:cNvSpPr>
          <p:nvPr>
            <p:ph idx="4294967295"/>
          </p:nvPr>
        </p:nvSpPr>
        <p:spPr>
          <a:xfrm>
            <a:off x="367989" y="1657616"/>
            <a:ext cx="5564459" cy="2691360"/>
          </a:xfrm>
          <a:prstGeom prst="rect">
            <a:avLst/>
          </a:prstGeom>
          <a:solidFill>
            <a:srgbClr val="FFFFFF">
              <a:alpha val="89804"/>
            </a:srgbClr>
          </a:solidFill>
        </p:spPr>
        <p:txBody>
          <a:bodyPr anchor="ctr"/>
          <a:lstStyle/>
          <a:p>
            <a:r>
              <a:rPr lang="en-GB">
                <a:solidFill>
                  <a:srgbClr val="002381"/>
                </a:solidFill>
              </a:rPr>
              <a:t>In December 1993, UK Prime Minister John Major and Irish Taoiseach Albert Reynolds announced an agreement known as the Downing Street Declaration. </a:t>
            </a:r>
            <a:endParaRPr lang="en-GB" dirty="0">
              <a:solidFill>
                <a:srgbClr val="002381"/>
              </a:solidFill>
            </a:endParaRPr>
          </a:p>
        </p:txBody>
      </p:sp>
      <p:pic>
        <p:nvPicPr>
          <p:cNvPr id="9" name="Picture 8" descr="A photograph of Taoiseach Albert Reynolds waving beside Prime Minister John Major">
            <a:extLst>
              <a:ext uri="{FF2B5EF4-FFF2-40B4-BE49-F238E27FC236}">
                <a16:creationId xmlns:a16="http://schemas.microsoft.com/office/drawing/2014/main" id="{2CFD7C99-6036-ED39-70D3-9A4DF8AEAF3C}"/>
              </a:ext>
            </a:extLst>
          </p:cNvPr>
          <p:cNvPicPr>
            <a:picLocks noChangeAspect="1"/>
          </p:cNvPicPr>
          <p:nvPr/>
        </p:nvPicPr>
        <p:blipFill rotWithShape="1">
          <a:blip r:embed="rId3">
            <a:extLst>
              <a:ext uri="{28A0092B-C50C-407E-A947-70E740481C1C}">
                <a14:useLocalDpi xmlns:a14="http://schemas.microsoft.com/office/drawing/2010/main" val="0"/>
              </a:ext>
            </a:extLst>
          </a:blip>
          <a:srcRect l="11702" r="11702"/>
          <a:stretch/>
        </p:blipFill>
        <p:spPr>
          <a:xfrm>
            <a:off x="6500950" y="1657616"/>
            <a:ext cx="4852850" cy="4835259"/>
          </a:xfrm>
          <a:prstGeom prst="rect">
            <a:avLst/>
          </a:prstGeom>
        </p:spPr>
      </p:pic>
    </p:spTree>
    <p:extLst>
      <p:ext uri="{BB962C8B-B14F-4D97-AF65-F5344CB8AC3E}">
        <p14:creationId xmlns:p14="http://schemas.microsoft.com/office/powerpoint/2010/main" val="999132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EACC9-F492-3DAD-8AF7-3AA3244A87CC}"/>
              </a:ext>
            </a:extLst>
          </p:cNvPr>
          <p:cNvSpPr>
            <a:spLocks noGrp="1"/>
          </p:cNvSpPr>
          <p:nvPr>
            <p:ph type="title" idx="4294967295"/>
          </p:nvPr>
        </p:nvSpPr>
        <p:spPr>
          <a:xfrm>
            <a:off x="401444" y="365125"/>
            <a:ext cx="11262732" cy="716543"/>
          </a:xfrm>
          <a:prstGeom prst="rect">
            <a:avLst/>
          </a:prstGeom>
          <a:solidFill>
            <a:srgbClr val="002381"/>
          </a:solidFill>
        </p:spPr>
        <p:txBody>
          <a:bodyPr anchor="ctr"/>
          <a:lstStyle/>
          <a:p>
            <a:r>
              <a:rPr lang="en-GB" b="1" dirty="0">
                <a:solidFill>
                  <a:schemeClr val="bg1"/>
                </a:solidFill>
                <a:latin typeface="Arial" panose="020B0604020202020204" pitchFamily="34" charset="0"/>
                <a:cs typeface="Arial" panose="020B0604020202020204" pitchFamily="34" charset="0"/>
              </a:rPr>
              <a:t>The Downing Street Declaration - context</a:t>
            </a:r>
          </a:p>
        </p:txBody>
      </p:sp>
      <p:sp>
        <p:nvSpPr>
          <p:cNvPr id="3" name="Content Placeholder 2">
            <a:extLst>
              <a:ext uri="{FF2B5EF4-FFF2-40B4-BE49-F238E27FC236}">
                <a16:creationId xmlns:a16="http://schemas.microsoft.com/office/drawing/2014/main" id="{EAE65D11-AA31-2123-AB6E-D15F7CF29C2F}"/>
              </a:ext>
            </a:extLst>
          </p:cNvPr>
          <p:cNvSpPr>
            <a:spLocks noGrp="1"/>
          </p:cNvSpPr>
          <p:nvPr>
            <p:ph idx="4294967295"/>
          </p:nvPr>
        </p:nvSpPr>
        <p:spPr>
          <a:xfrm>
            <a:off x="401444" y="1360449"/>
            <a:ext cx="11262732" cy="5132426"/>
          </a:xfrm>
          <a:prstGeom prst="rect">
            <a:avLst/>
          </a:prstGeom>
          <a:solidFill>
            <a:srgbClr val="FFFFFF">
              <a:alpha val="89804"/>
            </a:srgbClr>
          </a:solidFill>
        </p:spPr>
        <p:txBody>
          <a:bodyPr>
            <a:normAutofit/>
          </a:bodyPr>
          <a:lstStyle/>
          <a:p>
            <a:pPr>
              <a:lnSpc>
                <a:spcPct val="100000"/>
              </a:lnSpc>
            </a:pPr>
            <a:r>
              <a:rPr lang="en-GB">
                <a:solidFill>
                  <a:srgbClr val="002381"/>
                </a:solidFill>
              </a:rPr>
              <a:t>Building on the Anglo-Irish Agreement of 1985 </a:t>
            </a:r>
          </a:p>
          <a:p>
            <a:r>
              <a:rPr lang="en-GB">
                <a:solidFill>
                  <a:srgbClr val="002381"/>
                </a:solidFill>
              </a:rPr>
              <a:t>Escalating violence by Republican and Loyalist paramilitaries</a:t>
            </a:r>
          </a:p>
          <a:p>
            <a:r>
              <a:rPr lang="en-GB">
                <a:solidFill>
                  <a:srgbClr val="002381"/>
                </a:solidFill>
              </a:rPr>
              <a:t>Increasing support for peace initiatives within Northern Ireland (eg increased vote for SDLP, massive attendance at peace rallies) </a:t>
            </a:r>
          </a:p>
          <a:p>
            <a:r>
              <a:rPr lang="en-GB">
                <a:solidFill>
                  <a:srgbClr val="002381"/>
                </a:solidFill>
              </a:rPr>
              <a:t>New Irish President, Mary Robinson, who was generally seen as sympathetic towards Unionists</a:t>
            </a:r>
          </a:p>
          <a:p>
            <a:r>
              <a:rPr lang="en-GB">
                <a:solidFill>
                  <a:srgbClr val="002381"/>
                </a:solidFill>
              </a:rPr>
              <a:t>Secret talks between SDLP leader John Hume and Sinn Féin leader Gerry Adams</a:t>
            </a:r>
          </a:p>
          <a:p>
            <a:r>
              <a:rPr lang="en-GB">
                <a:solidFill>
                  <a:srgbClr val="002381"/>
                </a:solidFill>
              </a:rPr>
              <a:t>Secret talks between IRA leaders and the UK government</a:t>
            </a:r>
          </a:p>
          <a:p>
            <a:r>
              <a:rPr lang="en-GB">
                <a:solidFill>
                  <a:srgbClr val="002381"/>
                </a:solidFill>
              </a:rPr>
              <a:t>New US President, Bill Clinton, who was very interested in Northern Ireland and had been critical of UK rule during his election campaign</a:t>
            </a:r>
            <a:endParaRPr lang="en-GB" dirty="0">
              <a:solidFill>
                <a:srgbClr val="002381"/>
              </a:solidFill>
            </a:endParaRPr>
          </a:p>
        </p:txBody>
      </p:sp>
    </p:spTree>
    <p:extLst>
      <p:ext uri="{BB962C8B-B14F-4D97-AF65-F5344CB8AC3E}">
        <p14:creationId xmlns:p14="http://schemas.microsoft.com/office/powerpoint/2010/main" val="1030226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27F3B-DCEB-238C-2237-26B480E0253C}"/>
              </a:ext>
            </a:extLst>
          </p:cNvPr>
          <p:cNvSpPr>
            <a:spLocks noGrp="1"/>
          </p:cNvSpPr>
          <p:nvPr>
            <p:ph type="title" idx="4294967295"/>
          </p:nvPr>
        </p:nvSpPr>
        <p:spPr>
          <a:xfrm>
            <a:off x="356838" y="365126"/>
            <a:ext cx="11407699" cy="649636"/>
          </a:xfrm>
          <a:prstGeom prst="rect">
            <a:avLst/>
          </a:prstGeom>
          <a:solidFill>
            <a:srgbClr val="002381"/>
          </a:solidFill>
        </p:spPr>
        <p:txBody>
          <a:bodyPr/>
          <a:lstStyle/>
          <a:p>
            <a:r>
              <a:rPr lang="en-GB" b="1" dirty="0">
                <a:solidFill>
                  <a:schemeClr val="bg1"/>
                </a:solidFill>
                <a:latin typeface="Arial" panose="020B0604020202020204" pitchFamily="34" charset="0"/>
                <a:cs typeface="Arial" panose="020B0604020202020204" pitchFamily="34" charset="0"/>
              </a:rPr>
              <a:t>The Downing Street Declaration – key terms </a:t>
            </a:r>
          </a:p>
        </p:txBody>
      </p:sp>
      <p:sp>
        <p:nvSpPr>
          <p:cNvPr id="3" name="Content Placeholder 2">
            <a:extLst>
              <a:ext uri="{FF2B5EF4-FFF2-40B4-BE49-F238E27FC236}">
                <a16:creationId xmlns:a16="http://schemas.microsoft.com/office/drawing/2014/main" id="{DA724EB4-1F48-7DE6-5286-8EB6E1F640CD}"/>
              </a:ext>
            </a:extLst>
          </p:cNvPr>
          <p:cNvSpPr>
            <a:spLocks noGrp="1"/>
          </p:cNvSpPr>
          <p:nvPr>
            <p:ph idx="4294967295"/>
          </p:nvPr>
        </p:nvSpPr>
        <p:spPr>
          <a:xfrm>
            <a:off x="356838" y="1260088"/>
            <a:ext cx="6188928" cy="5232787"/>
          </a:xfrm>
          <a:prstGeom prst="rect">
            <a:avLst/>
          </a:prstGeom>
          <a:solidFill>
            <a:srgbClr val="FFFFFF">
              <a:alpha val="89804"/>
            </a:srgbClr>
          </a:solidFill>
        </p:spPr>
        <p:txBody>
          <a:bodyPr anchor="ctr">
            <a:normAutofit fontScale="62500" lnSpcReduction="20000"/>
          </a:bodyPr>
          <a:lstStyle/>
          <a:p>
            <a:pPr>
              <a:lnSpc>
                <a:spcPct val="120000"/>
              </a:lnSpc>
            </a:pPr>
            <a:r>
              <a:rPr lang="en-GB" dirty="0">
                <a:solidFill>
                  <a:srgbClr val="002381"/>
                </a:solidFill>
              </a:rPr>
              <a:t>Continued the co-operation between </a:t>
            </a:r>
            <a:r>
              <a:rPr lang="en-GB">
                <a:solidFill>
                  <a:srgbClr val="002381"/>
                </a:solidFill>
              </a:rPr>
              <a:t>the UK </a:t>
            </a:r>
            <a:r>
              <a:rPr lang="en-GB" dirty="0">
                <a:solidFill>
                  <a:srgbClr val="002381"/>
                </a:solidFill>
              </a:rPr>
              <a:t>and Irish governments begun in 1985</a:t>
            </a:r>
          </a:p>
          <a:p>
            <a:pPr>
              <a:lnSpc>
                <a:spcPct val="120000"/>
              </a:lnSpc>
            </a:pPr>
            <a:r>
              <a:rPr lang="en-GB" dirty="0">
                <a:solidFill>
                  <a:srgbClr val="002381"/>
                </a:solidFill>
              </a:rPr>
              <a:t>Talks to decide a new form of government for Northern Ireland</a:t>
            </a:r>
          </a:p>
          <a:p>
            <a:pPr>
              <a:lnSpc>
                <a:spcPct val="120000"/>
              </a:lnSpc>
            </a:pPr>
            <a:r>
              <a:rPr lang="en-GB" dirty="0">
                <a:solidFill>
                  <a:srgbClr val="002381"/>
                </a:solidFill>
              </a:rPr>
              <a:t>Only parties which rejected violence would be included in the talks </a:t>
            </a:r>
          </a:p>
          <a:p>
            <a:pPr>
              <a:lnSpc>
                <a:spcPct val="120000"/>
              </a:lnSpc>
            </a:pPr>
            <a:r>
              <a:rPr lang="en-GB">
                <a:solidFill>
                  <a:srgbClr val="002381"/>
                </a:solidFill>
              </a:rPr>
              <a:t>A joint, public commitment to the principle of consent:</a:t>
            </a:r>
          </a:p>
          <a:p>
            <a:pPr lvl="1">
              <a:lnSpc>
                <a:spcPct val="120000"/>
              </a:lnSpc>
            </a:pPr>
            <a:r>
              <a:rPr lang="en-GB" sz="2800">
                <a:solidFill>
                  <a:srgbClr val="002381"/>
                </a:solidFill>
              </a:rPr>
              <a:t>UK Government reaffirmed it would uphold the democratic wish of the people of Northern Ireland if they expressed that they wanted to leave the UK and unite with Ireland </a:t>
            </a:r>
          </a:p>
          <a:p>
            <a:pPr lvl="1">
              <a:lnSpc>
                <a:spcPct val="120000"/>
              </a:lnSpc>
            </a:pPr>
            <a:r>
              <a:rPr lang="en-GB" sz="2800">
                <a:solidFill>
                  <a:srgbClr val="002381"/>
                </a:solidFill>
              </a:rPr>
              <a:t>Irish Government agreed it would be wrong to undemocratically impose a united Ireland and confirmed it would propose changes to the claim to NI in the Irish constitution</a:t>
            </a:r>
          </a:p>
        </p:txBody>
      </p:sp>
      <p:pic>
        <p:nvPicPr>
          <p:cNvPr id="4" name="Picture 3" descr="A photograph of Taoiseach Albert Reynolds waving beside Prime Minister John Major">
            <a:extLst>
              <a:ext uri="{FF2B5EF4-FFF2-40B4-BE49-F238E27FC236}">
                <a16:creationId xmlns:a16="http://schemas.microsoft.com/office/drawing/2014/main" id="{5F8C41A3-B0F8-4B45-E7E4-7422117BAC87}"/>
              </a:ext>
            </a:extLst>
          </p:cNvPr>
          <p:cNvPicPr>
            <a:picLocks noChangeAspect="1"/>
          </p:cNvPicPr>
          <p:nvPr/>
        </p:nvPicPr>
        <p:blipFill rotWithShape="1">
          <a:blip r:embed="rId3">
            <a:extLst>
              <a:ext uri="{28A0092B-C50C-407E-A947-70E740481C1C}">
                <a14:useLocalDpi xmlns:a14="http://schemas.microsoft.com/office/drawing/2010/main" val="0"/>
              </a:ext>
            </a:extLst>
          </a:blip>
          <a:srcRect l="11702" r="11702"/>
          <a:stretch/>
        </p:blipFill>
        <p:spPr>
          <a:xfrm>
            <a:off x="6819900" y="1458851"/>
            <a:ext cx="4852850" cy="4835259"/>
          </a:xfrm>
          <a:prstGeom prst="rect">
            <a:avLst/>
          </a:prstGeom>
        </p:spPr>
      </p:pic>
    </p:spTree>
    <p:extLst>
      <p:ext uri="{BB962C8B-B14F-4D97-AF65-F5344CB8AC3E}">
        <p14:creationId xmlns:p14="http://schemas.microsoft.com/office/powerpoint/2010/main" val="2766868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EACC9-F492-3DAD-8AF7-3AA3244A87CC}"/>
              </a:ext>
            </a:extLst>
          </p:cNvPr>
          <p:cNvSpPr>
            <a:spLocks noGrp="1"/>
          </p:cNvSpPr>
          <p:nvPr>
            <p:ph type="title" idx="4294967295"/>
          </p:nvPr>
        </p:nvSpPr>
        <p:spPr>
          <a:xfrm>
            <a:off x="367989" y="365125"/>
            <a:ext cx="11307337" cy="1325563"/>
          </a:xfrm>
          <a:prstGeom prst="rect">
            <a:avLst/>
          </a:prstGeom>
          <a:solidFill>
            <a:srgbClr val="002381"/>
          </a:solidFill>
        </p:spPr>
        <p:txBody>
          <a:bodyPr anchor="ctr"/>
          <a:lstStyle/>
          <a:p>
            <a:r>
              <a:rPr lang="en-GB" b="1" dirty="0">
                <a:solidFill>
                  <a:schemeClr val="bg1"/>
                </a:solidFill>
                <a:latin typeface="Arial" panose="020B0604020202020204" pitchFamily="34" charset="0"/>
                <a:cs typeface="Arial" panose="020B0604020202020204" pitchFamily="34" charset="0"/>
              </a:rPr>
              <a:t>Track 2: What can we learn from the documents about the Declaration? </a:t>
            </a:r>
          </a:p>
        </p:txBody>
      </p:sp>
      <p:sp>
        <p:nvSpPr>
          <p:cNvPr id="3" name="Content Placeholder 2">
            <a:extLst>
              <a:ext uri="{FF2B5EF4-FFF2-40B4-BE49-F238E27FC236}">
                <a16:creationId xmlns:a16="http://schemas.microsoft.com/office/drawing/2014/main" id="{EAE65D11-AA31-2123-AB6E-D15F7CF29C2F}"/>
              </a:ext>
            </a:extLst>
          </p:cNvPr>
          <p:cNvSpPr>
            <a:spLocks noGrp="1"/>
          </p:cNvSpPr>
          <p:nvPr>
            <p:ph idx="4294967295"/>
          </p:nvPr>
        </p:nvSpPr>
        <p:spPr>
          <a:xfrm>
            <a:off x="367988" y="1825625"/>
            <a:ext cx="11307337" cy="2913643"/>
          </a:xfrm>
          <a:prstGeom prst="rect">
            <a:avLst/>
          </a:prstGeom>
          <a:solidFill>
            <a:srgbClr val="FFFFFF">
              <a:alpha val="89804"/>
            </a:srgbClr>
          </a:solidFill>
        </p:spPr>
        <p:txBody>
          <a:bodyPr anchor="ctr">
            <a:normAutofit/>
          </a:bodyPr>
          <a:lstStyle/>
          <a:p>
            <a:r>
              <a:rPr lang="en-GB" dirty="0">
                <a:solidFill>
                  <a:srgbClr val="002381"/>
                </a:solidFill>
              </a:rPr>
              <a:t>We are now going to study a selection of documents from the time to explore this question. </a:t>
            </a:r>
          </a:p>
          <a:p>
            <a:r>
              <a:rPr lang="en-GB" dirty="0">
                <a:solidFill>
                  <a:srgbClr val="002381"/>
                </a:solidFill>
              </a:rPr>
              <a:t>The documents are all from the National Archives and the Public Records Office of Northern Ireland. There is a selection of letters, newspaper clippings, messages between officials and records of meetings.</a:t>
            </a:r>
          </a:p>
        </p:txBody>
      </p:sp>
    </p:spTree>
    <p:extLst>
      <p:ext uri="{BB962C8B-B14F-4D97-AF65-F5344CB8AC3E}">
        <p14:creationId xmlns:p14="http://schemas.microsoft.com/office/powerpoint/2010/main" val="1199397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EACC9-F492-3DAD-8AF7-3AA3244A87CC}"/>
              </a:ext>
            </a:extLst>
          </p:cNvPr>
          <p:cNvSpPr>
            <a:spLocks noGrp="1"/>
          </p:cNvSpPr>
          <p:nvPr>
            <p:ph type="title" idx="4294967295"/>
          </p:nvPr>
        </p:nvSpPr>
        <p:spPr>
          <a:xfrm>
            <a:off x="401442" y="365125"/>
            <a:ext cx="11329639" cy="1325563"/>
          </a:xfrm>
          <a:prstGeom prst="rect">
            <a:avLst/>
          </a:prstGeom>
          <a:solidFill>
            <a:srgbClr val="002381"/>
          </a:solidFill>
        </p:spPr>
        <p:txBody>
          <a:bodyPr anchor="ctr"/>
          <a:lstStyle/>
          <a:p>
            <a:r>
              <a:rPr lang="en-GB" b="1" dirty="0">
                <a:solidFill>
                  <a:schemeClr val="bg1"/>
                </a:solidFill>
                <a:latin typeface="Arial" panose="020B0604020202020204" pitchFamily="34" charset="0"/>
                <a:cs typeface="Arial" panose="020B0604020202020204" pitchFamily="34" charset="0"/>
              </a:rPr>
              <a:t>What can we learn from the documents about the Declaration? </a:t>
            </a:r>
          </a:p>
        </p:txBody>
      </p:sp>
      <p:sp>
        <p:nvSpPr>
          <p:cNvPr id="3" name="Content Placeholder 2">
            <a:extLst>
              <a:ext uri="{FF2B5EF4-FFF2-40B4-BE49-F238E27FC236}">
                <a16:creationId xmlns:a16="http://schemas.microsoft.com/office/drawing/2014/main" id="{EAE65D11-AA31-2123-AB6E-D15F7CF29C2F}"/>
              </a:ext>
            </a:extLst>
          </p:cNvPr>
          <p:cNvSpPr>
            <a:spLocks noGrp="1"/>
          </p:cNvSpPr>
          <p:nvPr>
            <p:ph idx="4294967295"/>
          </p:nvPr>
        </p:nvSpPr>
        <p:spPr>
          <a:xfrm>
            <a:off x="401443" y="1825625"/>
            <a:ext cx="11329639" cy="4351338"/>
          </a:xfrm>
          <a:prstGeom prst="rect">
            <a:avLst/>
          </a:prstGeom>
          <a:solidFill>
            <a:srgbClr val="FFFFFF"/>
          </a:solidFill>
        </p:spPr>
        <p:txBody>
          <a:bodyPr anchor="ctr">
            <a:normAutofit/>
          </a:bodyPr>
          <a:lstStyle/>
          <a:p>
            <a:r>
              <a:rPr lang="en-GB" dirty="0">
                <a:solidFill>
                  <a:srgbClr val="002381"/>
                </a:solidFill>
              </a:rPr>
              <a:t>Historians find these sources extremely useful. They use them as evidence to support claims about …</a:t>
            </a:r>
          </a:p>
          <a:p>
            <a:pPr lvl="1">
              <a:lnSpc>
                <a:spcPct val="100000"/>
              </a:lnSpc>
            </a:pPr>
            <a:r>
              <a:rPr lang="en-GB" b="1" dirty="0">
                <a:solidFill>
                  <a:srgbClr val="002381"/>
                </a:solidFill>
              </a:rPr>
              <a:t>Reasons</a:t>
            </a:r>
            <a:r>
              <a:rPr lang="en-GB" dirty="0">
                <a:solidFill>
                  <a:srgbClr val="002381"/>
                </a:solidFill>
              </a:rPr>
              <a:t> why the Declaration came about, why key groups or individuals were involved, why progress was difficult  </a:t>
            </a:r>
          </a:p>
          <a:p>
            <a:pPr lvl="1"/>
            <a:r>
              <a:rPr lang="en-GB" b="1" dirty="0">
                <a:solidFill>
                  <a:srgbClr val="002381"/>
                </a:solidFill>
              </a:rPr>
              <a:t>Impact</a:t>
            </a:r>
            <a:r>
              <a:rPr lang="en-GB" dirty="0">
                <a:solidFill>
                  <a:srgbClr val="002381"/>
                </a:solidFill>
              </a:rPr>
              <a:t> of particular events, actions, individuals </a:t>
            </a:r>
          </a:p>
          <a:p>
            <a:pPr lvl="1"/>
            <a:r>
              <a:rPr lang="en-GB" b="1" dirty="0">
                <a:solidFill>
                  <a:srgbClr val="002381"/>
                </a:solidFill>
              </a:rPr>
              <a:t>Changes</a:t>
            </a:r>
            <a:r>
              <a:rPr lang="en-GB" dirty="0">
                <a:solidFill>
                  <a:srgbClr val="002381"/>
                </a:solidFill>
              </a:rPr>
              <a:t> taking place at the time </a:t>
            </a:r>
          </a:p>
          <a:p>
            <a:pPr lvl="1"/>
            <a:r>
              <a:rPr lang="en-GB" b="1" dirty="0">
                <a:solidFill>
                  <a:srgbClr val="002381"/>
                </a:solidFill>
              </a:rPr>
              <a:t>How</a:t>
            </a:r>
            <a:r>
              <a:rPr lang="en-GB" dirty="0">
                <a:solidFill>
                  <a:srgbClr val="002381"/>
                </a:solidFill>
              </a:rPr>
              <a:t> </a:t>
            </a:r>
            <a:r>
              <a:rPr lang="en-GB" b="1" dirty="0">
                <a:solidFill>
                  <a:srgbClr val="002381"/>
                </a:solidFill>
              </a:rPr>
              <a:t>the process worked</a:t>
            </a:r>
            <a:r>
              <a:rPr lang="en-GB" dirty="0">
                <a:solidFill>
                  <a:srgbClr val="002381"/>
                </a:solidFill>
              </a:rPr>
              <a:t> which eventually led to the </a:t>
            </a:r>
            <a:r>
              <a:rPr lang="en-GB">
                <a:solidFill>
                  <a:srgbClr val="002381"/>
                </a:solidFill>
              </a:rPr>
              <a:t>Declaration e.g. meetings</a:t>
            </a:r>
            <a:r>
              <a:rPr lang="en-GB" dirty="0">
                <a:solidFill>
                  <a:srgbClr val="002381"/>
                </a:solidFill>
              </a:rPr>
              <a:t>, discussions, documents</a:t>
            </a:r>
          </a:p>
          <a:p>
            <a:pPr lvl="1"/>
            <a:r>
              <a:rPr lang="en-GB" b="1" dirty="0">
                <a:solidFill>
                  <a:srgbClr val="002381"/>
                </a:solidFill>
              </a:rPr>
              <a:t>Attitudes</a:t>
            </a:r>
            <a:r>
              <a:rPr lang="en-GB" dirty="0">
                <a:solidFill>
                  <a:srgbClr val="002381"/>
                </a:solidFill>
              </a:rPr>
              <a:t> of the various groups and individuals involved </a:t>
            </a:r>
          </a:p>
        </p:txBody>
      </p:sp>
    </p:spTree>
    <p:extLst>
      <p:ext uri="{BB962C8B-B14F-4D97-AF65-F5344CB8AC3E}">
        <p14:creationId xmlns:p14="http://schemas.microsoft.com/office/powerpoint/2010/main" val="1472835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EACC9-F492-3DAD-8AF7-3AA3244A87CC}"/>
              </a:ext>
            </a:extLst>
          </p:cNvPr>
          <p:cNvSpPr>
            <a:spLocks noGrp="1"/>
          </p:cNvSpPr>
          <p:nvPr>
            <p:ph type="title" idx="4294967295"/>
          </p:nvPr>
        </p:nvSpPr>
        <p:spPr>
          <a:xfrm>
            <a:off x="379140" y="365125"/>
            <a:ext cx="11273884" cy="973021"/>
          </a:xfrm>
          <a:prstGeom prst="rect">
            <a:avLst/>
          </a:prstGeom>
          <a:solidFill>
            <a:srgbClr val="002381"/>
          </a:solidFill>
        </p:spPr>
        <p:txBody>
          <a:bodyPr anchor="ctr"/>
          <a:lstStyle/>
          <a:p>
            <a:r>
              <a:rPr lang="en-GB" b="1" dirty="0">
                <a:solidFill>
                  <a:schemeClr val="bg1"/>
                </a:solidFill>
                <a:latin typeface="Arial" panose="020B0604020202020204" pitchFamily="34" charset="0"/>
                <a:cs typeface="Arial" panose="020B0604020202020204" pitchFamily="34" charset="0"/>
              </a:rPr>
              <a:t>Why the sources are useful </a:t>
            </a:r>
          </a:p>
        </p:txBody>
      </p:sp>
      <p:sp>
        <p:nvSpPr>
          <p:cNvPr id="3" name="Content Placeholder 2">
            <a:extLst>
              <a:ext uri="{FF2B5EF4-FFF2-40B4-BE49-F238E27FC236}">
                <a16:creationId xmlns:a16="http://schemas.microsoft.com/office/drawing/2014/main" id="{EAE65D11-AA31-2123-AB6E-D15F7CF29C2F}"/>
              </a:ext>
            </a:extLst>
          </p:cNvPr>
          <p:cNvSpPr>
            <a:spLocks noGrp="1"/>
          </p:cNvSpPr>
          <p:nvPr>
            <p:ph idx="4294967295"/>
          </p:nvPr>
        </p:nvSpPr>
        <p:spPr>
          <a:xfrm>
            <a:off x="379140" y="1505415"/>
            <a:ext cx="11273884" cy="4987460"/>
          </a:xfrm>
          <a:prstGeom prst="rect">
            <a:avLst/>
          </a:prstGeom>
          <a:solidFill>
            <a:srgbClr val="FFFFFF">
              <a:alpha val="89804"/>
            </a:srgbClr>
          </a:solidFill>
        </p:spPr>
        <p:txBody>
          <a:bodyPr anchor="ctr">
            <a:normAutofit fontScale="92500"/>
          </a:bodyPr>
          <a:lstStyle/>
          <a:p>
            <a:r>
              <a:rPr lang="en-GB" dirty="0">
                <a:solidFill>
                  <a:srgbClr val="002381"/>
                </a:solidFill>
              </a:rPr>
              <a:t>Historians find these sources extremely useful, in a number of ways …</a:t>
            </a:r>
          </a:p>
          <a:p>
            <a:pPr lvl="1"/>
            <a:r>
              <a:rPr lang="en-GB" dirty="0">
                <a:solidFill>
                  <a:srgbClr val="002381"/>
                </a:solidFill>
              </a:rPr>
              <a:t>Factual information </a:t>
            </a:r>
            <a:r>
              <a:rPr lang="en-GB">
                <a:solidFill>
                  <a:srgbClr val="002381"/>
                </a:solidFill>
              </a:rPr>
              <a:t>(e.g. </a:t>
            </a:r>
            <a:r>
              <a:rPr lang="en-GB" dirty="0">
                <a:solidFill>
                  <a:srgbClr val="002381"/>
                </a:solidFill>
              </a:rPr>
              <a:t>contents of agreements like the Downing Street Declaration)</a:t>
            </a:r>
          </a:p>
          <a:p>
            <a:pPr lvl="1"/>
            <a:r>
              <a:rPr lang="en-GB" dirty="0">
                <a:solidFill>
                  <a:srgbClr val="002381"/>
                </a:solidFill>
              </a:rPr>
              <a:t>Making inferences from the content of the sources </a:t>
            </a:r>
            <a:r>
              <a:rPr lang="en-GB">
                <a:solidFill>
                  <a:srgbClr val="002381"/>
                </a:solidFill>
              </a:rPr>
              <a:t>(e.g. </a:t>
            </a:r>
            <a:r>
              <a:rPr lang="en-GB" dirty="0">
                <a:solidFill>
                  <a:srgbClr val="002381"/>
                </a:solidFill>
              </a:rPr>
              <a:t>inferring </a:t>
            </a:r>
            <a:r>
              <a:rPr lang="en-GB">
                <a:solidFill>
                  <a:srgbClr val="002381"/>
                </a:solidFill>
              </a:rPr>
              <a:t>that X </a:t>
            </a:r>
            <a:r>
              <a:rPr lang="en-GB" dirty="0">
                <a:solidFill>
                  <a:srgbClr val="002381"/>
                </a:solidFill>
              </a:rPr>
              <a:t>was concerned about Y because of the language they were using about Y; inferring that taking a particular action was difficult for X). </a:t>
            </a:r>
          </a:p>
          <a:p>
            <a:pPr lvl="1"/>
            <a:r>
              <a:rPr lang="en-GB" dirty="0">
                <a:solidFill>
                  <a:srgbClr val="002381"/>
                </a:solidFill>
              </a:rPr>
              <a:t>Making inferences from the context of the creation of the sources </a:t>
            </a:r>
            <a:r>
              <a:rPr lang="en-GB">
                <a:solidFill>
                  <a:srgbClr val="002381"/>
                </a:solidFill>
              </a:rPr>
              <a:t>(e.g. </a:t>
            </a:r>
            <a:r>
              <a:rPr lang="en-GB" dirty="0">
                <a:solidFill>
                  <a:srgbClr val="002381"/>
                </a:solidFill>
              </a:rPr>
              <a:t>why it is useful to know that X said Z about Y at a particular time, in a particular way, to a particular audience, using a particular medium – official letter, TV interview, particular newspaper etc)</a:t>
            </a:r>
          </a:p>
          <a:p>
            <a:r>
              <a:rPr lang="en-GB" dirty="0">
                <a:solidFill>
                  <a:srgbClr val="002381"/>
                </a:solidFill>
              </a:rPr>
              <a:t>KEY POINT – All sources are useful </a:t>
            </a:r>
          </a:p>
          <a:p>
            <a:pPr lvl="1"/>
            <a:r>
              <a:rPr lang="en-GB" dirty="0">
                <a:solidFill>
                  <a:srgbClr val="002381"/>
                </a:solidFill>
              </a:rPr>
              <a:t>Historians can always use sources as evidence about something</a:t>
            </a:r>
          </a:p>
          <a:p>
            <a:pPr lvl="1"/>
            <a:r>
              <a:rPr lang="en-GB" dirty="0">
                <a:solidFill>
                  <a:srgbClr val="002381"/>
                </a:solidFill>
              </a:rPr>
              <a:t>When X says something critical of Y it might be unreliable </a:t>
            </a:r>
            <a:r>
              <a:rPr lang="en-GB">
                <a:solidFill>
                  <a:srgbClr val="002381"/>
                </a:solidFill>
              </a:rPr>
              <a:t>about Y, </a:t>
            </a:r>
            <a:r>
              <a:rPr lang="en-GB" dirty="0">
                <a:solidFill>
                  <a:srgbClr val="002381"/>
                </a:solidFill>
              </a:rPr>
              <a:t>but it is probably a very reliable source about the attitudes of X</a:t>
            </a:r>
          </a:p>
        </p:txBody>
      </p:sp>
    </p:spTree>
    <p:extLst>
      <p:ext uri="{BB962C8B-B14F-4D97-AF65-F5344CB8AC3E}">
        <p14:creationId xmlns:p14="http://schemas.microsoft.com/office/powerpoint/2010/main" val="1254048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EACC9-F492-3DAD-8AF7-3AA3244A87CC}"/>
              </a:ext>
            </a:extLst>
          </p:cNvPr>
          <p:cNvSpPr>
            <a:spLocks noGrp="1"/>
          </p:cNvSpPr>
          <p:nvPr>
            <p:ph type="title" idx="4294967295"/>
          </p:nvPr>
        </p:nvSpPr>
        <p:spPr>
          <a:xfrm>
            <a:off x="312234" y="365125"/>
            <a:ext cx="6345044" cy="973021"/>
          </a:xfrm>
          <a:prstGeom prst="rect">
            <a:avLst/>
          </a:prstGeom>
          <a:solidFill>
            <a:srgbClr val="002381"/>
          </a:solidFill>
        </p:spPr>
        <p:txBody>
          <a:bodyPr anchor="ctr"/>
          <a:lstStyle/>
          <a:p>
            <a:r>
              <a:rPr lang="en-GB" b="1" dirty="0">
                <a:solidFill>
                  <a:srgbClr val="FFFFFF"/>
                </a:solidFill>
                <a:latin typeface="Arial" panose="020B0604020202020204" pitchFamily="34" charset="0"/>
                <a:cs typeface="Arial" panose="020B0604020202020204" pitchFamily="34" charset="0"/>
              </a:rPr>
              <a:t>A worked example </a:t>
            </a:r>
          </a:p>
        </p:txBody>
      </p:sp>
      <p:pic>
        <p:nvPicPr>
          <p:cNvPr id="5" name="Content Placeholder 4" descr="A typed letter">
            <a:extLst>
              <a:ext uri="{FF2B5EF4-FFF2-40B4-BE49-F238E27FC236}">
                <a16:creationId xmlns:a16="http://schemas.microsoft.com/office/drawing/2014/main" id="{62319638-AA10-955A-AE4C-51A4EA9538AA}"/>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3739" r="29916"/>
          <a:stretch/>
        </p:blipFill>
        <p:spPr>
          <a:xfrm rot="5400000">
            <a:off x="6064250" y="1349375"/>
            <a:ext cx="6127750" cy="4159250"/>
          </a:xfrm>
          <a:prstGeom prst="rect">
            <a:avLst/>
          </a:prstGeom>
        </p:spPr>
      </p:pic>
    </p:spTree>
    <p:extLst>
      <p:ext uri="{BB962C8B-B14F-4D97-AF65-F5344CB8AC3E}">
        <p14:creationId xmlns:p14="http://schemas.microsoft.com/office/powerpoint/2010/main" val="186273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09A8FC-E145-9FD8-AF87-5722CD91E298}"/>
              </a:ext>
            </a:extLst>
          </p:cNvPr>
          <p:cNvSpPr>
            <a:spLocks noGrp="1"/>
          </p:cNvSpPr>
          <p:nvPr>
            <p:ph type="title" idx="4294967295"/>
          </p:nvPr>
        </p:nvSpPr>
        <p:spPr>
          <a:xfrm>
            <a:off x="838200" y="-1325563"/>
            <a:ext cx="10515600" cy="1325563"/>
          </a:xfrm>
          <a:prstGeom prst="rect">
            <a:avLst/>
          </a:prstGeom>
        </p:spPr>
        <p:txBody>
          <a:bodyPr anchor="b"/>
          <a:lstStyle/>
          <a:p>
            <a:r>
              <a:rPr lang="en-GB"/>
              <a:t>Worked example - headings</a:t>
            </a:r>
          </a:p>
        </p:txBody>
      </p:sp>
      <p:pic>
        <p:nvPicPr>
          <p:cNvPr id="2" name="Content Placeholder 4">
            <a:extLst>
              <a:ext uri="{FF2B5EF4-FFF2-40B4-BE49-F238E27FC236}">
                <a16:creationId xmlns:a16="http://schemas.microsoft.com/office/drawing/2014/main" id="{CC56D42A-80E2-80E0-2CAB-49E9BBD714BF}"/>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623" r="30515"/>
          <a:stretch/>
        </p:blipFill>
        <p:spPr>
          <a:xfrm rot="5400000">
            <a:off x="3061697" y="1173691"/>
            <a:ext cx="6510379" cy="4449894"/>
          </a:xfrm>
          <a:prstGeom prst="rect">
            <a:avLst/>
          </a:prstGeom>
        </p:spPr>
      </p:pic>
      <p:sp>
        <p:nvSpPr>
          <p:cNvPr id="8" name="Speech Bubble: Rectangle 7">
            <a:extLst>
              <a:ext uri="{FF2B5EF4-FFF2-40B4-BE49-F238E27FC236}">
                <a16:creationId xmlns:a16="http://schemas.microsoft.com/office/drawing/2014/main" id="{2D4882A7-C3F0-1862-5F1E-557C75E50BFC}"/>
              </a:ext>
            </a:extLst>
          </p:cNvPr>
          <p:cNvSpPr/>
          <p:nvPr/>
        </p:nvSpPr>
        <p:spPr>
          <a:xfrm>
            <a:off x="285750" y="205401"/>
            <a:ext cx="2702777" cy="1569720"/>
          </a:xfrm>
          <a:prstGeom prst="wedgeRectCallout">
            <a:avLst>
              <a:gd name="adj1" fmla="val 108103"/>
              <a:gd name="adj2" fmla="val 11239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381"/>
                </a:solidFill>
              </a:rPr>
              <a:t>Content </a:t>
            </a:r>
            <a:r>
              <a:rPr lang="en-GB" b="1">
                <a:solidFill>
                  <a:srgbClr val="002381"/>
                </a:solidFill>
              </a:rPr>
              <a:t>of source</a:t>
            </a:r>
            <a:endParaRPr lang="en-GB" b="1" dirty="0">
              <a:solidFill>
                <a:srgbClr val="002381"/>
              </a:solidFill>
            </a:endParaRPr>
          </a:p>
        </p:txBody>
      </p:sp>
      <p:sp>
        <p:nvSpPr>
          <p:cNvPr id="9" name="Speech Bubble: Rectangle 8">
            <a:extLst>
              <a:ext uri="{FF2B5EF4-FFF2-40B4-BE49-F238E27FC236}">
                <a16:creationId xmlns:a16="http://schemas.microsoft.com/office/drawing/2014/main" id="{D7944272-6AE4-9FFF-5098-19CA8F9C3236}"/>
              </a:ext>
            </a:extLst>
          </p:cNvPr>
          <p:cNvSpPr/>
          <p:nvPr/>
        </p:nvSpPr>
        <p:spPr>
          <a:xfrm>
            <a:off x="285748" y="3171316"/>
            <a:ext cx="2702777" cy="1040469"/>
          </a:xfrm>
          <a:prstGeom prst="wedgeRectCallout">
            <a:avLst>
              <a:gd name="adj1" fmla="val 124398"/>
              <a:gd name="adj2" fmla="val 2982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002381"/>
                </a:solidFill>
              </a:rPr>
              <a:t>Attitudes </a:t>
            </a:r>
            <a:endParaRPr lang="en-GB" b="1" dirty="0">
              <a:solidFill>
                <a:srgbClr val="002381"/>
              </a:solidFill>
            </a:endParaRPr>
          </a:p>
        </p:txBody>
      </p:sp>
      <p:sp>
        <p:nvSpPr>
          <p:cNvPr id="10" name="Speech Bubble: Rectangle 9">
            <a:extLst>
              <a:ext uri="{FF2B5EF4-FFF2-40B4-BE49-F238E27FC236}">
                <a16:creationId xmlns:a16="http://schemas.microsoft.com/office/drawing/2014/main" id="{CA5C4443-0AFA-1457-893A-0B3515CF7690}"/>
              </a:ext>
            </a:extLst>
          </p:cNvPr>
          <p:cNvSpPr/>
          <p:nvPr/>
        </p:nvSpPr>
        <p:spPr>
          <a:xfrm>
            <a:off x="285750" y="5292089"/>
            <a:ext cx="2702775" cy="1276689"/>
          </a:xfrm>
          <a:prstGeom prst="wedgeRectCallout">
            <a:avLst>
              <a:gd name="adj1" fmla="val 124431"/>
              <a:gd name="adj2" fmla="val -10553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381"/>
                </a:solidFill>
              </a:rPr>
              <a:t>How </a:t>
            </a:r>
            <a:r>
              <a:rPr lang="en-GB" b="1">
                <a:solidFill>
                  <a:srgbClr val="002381"/>
                </a:solidFill>
              </a:rPr>
              <a:t>things work</a:t>
            </a:r>
            <a:endParaRPr lang="en-GB" b="1" dirty="0">
              <a:solidFill>
                <a:srgbClr val="002381"/>
              </a:solidFill>
            </a:endParaRPr>
          </a:p>
        </p:txBody>
      </p:sp>
      <p:sp>
        <p:nvSpPr>
          <p:cNvPr id="6" name="Speech Bubble: Rectangle 5">
            <a:extLst>
              <a:ext uri="{FF2B5EF4-FFF2-40B4-BE49-F238E27FC236}">
                <a16:creationId xmlns:a16="http://schemas.microsoft.com/office/drawing/2014/main" id="{8F612754-A153-2236-74E6-95A82DD5518E}"/>
              </a:ext>
            </a:extLst>
          </p:cNvPr>
          <p:cNvSpPr/>
          <p:nvPr/>
        </p:nvSpPr>
        <p:spPr>
          <a:xfrm>
            <a:off x="9400478" y="205401"/>
            <a:ext cx="2241395" cy="1456131"/>
          </a:xfrm>
          <a:prstGeom prst="wedgeRectCallout">
            <a:avLst>
              <a:gd name="adj1" fmla="val -101076"/>
              <a:gd name="adj2" fmla="val 16174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381"/>
                </a:solidFill>
              </a:rPr>
              <a:t>Context </a:t>
            </a:r>
            <a:r>
              <a:rPr lang="en-GB" b="1">
                <a:solidFill>
                  <a:srgbClr val="002381"/>
                </a:solidFill>
              </a:rPr>
              <a:t>of source</a:t>
            </a:r>
            <a:endParaRPr lang="en-GB" b="1" dirty="0">
              <a:solidFill>
                <a:srgbClr val="002381"/>
              </a:solidFill>
            </a:endParaRPr>
          </a:p>
        </p:txBody>
      </p:sp>
      <p:sp>
        <p:nvSpPr>
          <p:cNvPr id="7" name="Speech Bubble: Rectangle 6">
            <a:extLst>
              <a:ext uri="{FF2B5EF4-FFF2-40B4-BE49-F238E27FC236}">
                <a16:creationId xmlns:a16="http://schemas.microsoft.com/office/drawing/2014/main" id="{3D698E47-59CD-52A9-E457-01A12BD11076}"/>
              </a:ext>
            </a:extLst>
          </p:cNvPr>
          <p:cNvSpPr/>
          <p:nvPr/>
        </p:nvSpPr>
        <p:spPr>
          <a:xfrm>
            <a:off x="9052560" y="4211785"/>
            <a:ext cx="2143264" cy="1080305"/>
          </a:xfrm>
          <a:prstGeom prst="wedgeRectCallout">
            <a:avLst>
              <a:gd name="adj1" fmla="val -85958"/>
              <a:gd name="adj2" fmla="val 3588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002381"/>
                </a:solidFill>
              </a:rPr>
              <a:t>Attitudes</a:t>
            </a:r>
            <a:endParaRPr lang="en-GB" b="1" dirty="0">
              <a:solidFill>
                <a:srgbClr val="002381"/>
              </a:solidFill>
            </a:endParaRPr>
          </a:p>
        </p:txBody>
      </p:sp>
    </p:spTree>
    <p:extLst>
      <p:ext uri="{BB962C8B-B14F-4D97-AF65-F5344CB8AC3E}">
        <p14:creationId xmlns:p14="http://schemas.microsoft.com/office/powerpoint/2010/main" val="2786785223"/>
      </p:ext>
    </p:extLst>
  </p:cSld>
  <p:clrMapOvr>
    <a:masterClrMapping/>
  </p:clrMapOvr>
</p:sld>
</file>

<file path=ppt/theme/theme1.xml><?xml version="1.0" encoding="utf-8"?>
<a:theme xmlns:a="http://schemas.openxmlformats.org/drawingml/2006/main" name="Content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GF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 v1.potx" id="{556F4431-1E2B-42AC-B219-CEAD77DA4499}" vid="{B6A91C93-D596-47F9-A623-001EC812FA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5962</TotalTime>
  <Words>2712</Words>
  <Application>Microsoft Office PowerPoint</Application>
  <PresentationFormat>Widescreen</PresentationFormat>
  <Paragraphs>285</Paragraphs>
  <Slides>19</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Roboto Mono</vt:lpstr>
      <vt:lpstr>Content slides</vt:lpstr>
      <vt:lpstr>What was the significance of the Downing Street Declaration 1993? </vt:lpstr>
      <vt:lpstr>Track 1: The Downing Street Declaration </vt:lpstr>
      <vt:lpstr>The Downing Street Declaration - context</vt:lpstr>
      <vt:lpstr>The Downing Street Declaration – key terms </vt:lpstr>
      <vt:lpstr>Track 2: What can we learn from the documents about the Declaration? </vt:lpstr>
      <vt:lpstr>What can we learn from the documents about the Declaration? </vt:lpstr>
      <vt:lpstr>Why the sources are useful </vt:lpstr>
      <vt:lpstr>A worked example </vt:lpstr>
      <vt:lpstr>Worked example - headings</vt:lpstr>
      <vt:lpstr>Worked example – suggested answers</vt:lpstr>
      <vt:lpstr>Study the documents and complete the table to help you decide what they provide evidence for.</vt:lpstr>
      <vt:lpstr>Source 1</vt:lpstr>
      <vt:lpstr>Source 2</vt:lpstr>
      <vt:lpstr>Source 3</vt:lpstr>
      <vt:lpstr>Source 4</vt:lpstr>
      <vt:lpstr>Source 5</vt:lpstr>
      <vt:lpstr>Source 6</vt:lpstr>
      <vt:lpstr>What was the significance of the Downing Street Declaration?  </vt:lpstr>
      <vt:lpstr>What was the significance of the Downing Street Declaration?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was the significance of the Downing Street Declaration 1993?</dc:title>
  <dc:creator>The National Archives Education Service</dc:creator>
  <cp:lastModifiedBy>Morris, Rosalind</cp:lastModifiedBy>
  <cp:revision>13</cp:revision>
  <cp:lastPrinted>2023-12-15T15:00:35Z</cp:lastPrinted>
  <dcterms:created xsi:type="dcterms:W3CDTF">2023-04-08T10:11:26Z</dcterms:created>
  <dcterms:modified xsi:type="dcterms:W3CDTF">2024-04-02T12:40:01Z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1c22e59-6e76-40e7-9277-37c464fc6354_Enabled">
    <vt:lpwstr>true</vt:lpwstr>
  </property>
  <property fmtid="{D5CDD505-2E9C-101B-9397-08002B2CF9AE}" pid="3" name="MSIP_Label_61c22e59-6e76-40e7-9277-37c464fc6354_SetDate">
    <vt:lpwstr>2023-06-15T22:01:18Z</vt:lpwstr>
  </property>
  <property fmtid="{D5CDD505-2E9C-101B-9397-08002B2CF9AE}" pid="4" name="MSIP_Label_61c22e59-6e76-40e7-9277-37c464fc6354_Method">
    <vt:lpwstr>Privileged</vt:lpwstr>
  </property>
  <property fmtid="{D5CDD505-2E9C-101B-9397-08002B2CF9AE}" pid="5" name="MSIP_Label_61c22e59-6e76-40e7-9277-37c464fc6354_Name">
    <vt:lpwstr>OFFICIAL</vt:lpwstr>
  </property>
  <property fmtid="{D5CDD505-2E9C-101B-9397-08002B2CF9AE}" pid="6" name="MSIP_Label_61c22e59-6e76-40e7-9277-37c464fc6354_SiteId">
    <vt:lpwstr>f99512c1-fd9f-4475-9896-9a0b3cdc50ec</vt:lpwstr>
  </property>
  <property fmtid="{D5CDD505-2E9C-101B-9397-08002B2CF9AE}" pid="7" name="MSIP_Label_61c22e59-6e76-40e7-9277-37c464fc6354_ActionId">
    <vt:lpwstr>1fed48cf-79f1-4b4b-9aa1-b3bcd32292ae</vt:lpwstr>
  </property>
  <property fmtid="{D5CDD505-2E9C-101B-9397-08002B2CF9AE}" pid="8" name="MSIP_Label_61c22e59-6e76-40e7-9277-37c464fc6354_ContentBits">
    <vt:lpwstr>0</vt:lpwstr>
  </property>
</Properties>
</file>