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496" r:id="rId2"/>
    <p:sldId id="257" r:id="rId3"/>
    <p:sldId id="259" r:id="rId4"/>
    <p:sldId id="275" r:id="rId5"/>
    <p:sldId id="276" r:id="rId6"/>
    <p:sldId id="277" r:id="rId7"/>
    <p:sldId id="278" r:id="rId8"/>
    <p:sldId id="267" r:id="rId9"/>
    <p:sldId id="271" r:id="rId10"/>
    <p:sldId id="279" r:id="rId11"/>
    <p:sldId id="261" r:id="rId12"/>
    <p:sldId id="263" r:id="rId13"/>
    <p:sldId id="272" r:id="rId14"/>
    <p:sldId id="273" r:id="rId15"/>
    <p:sldId id="262" r:id="rId16"/>
    <p:sldId id="274" r:id="rId17"/>
    <p:sldId id="280"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381"/>
    <a:srgbClr val="FFFFFF"/>
    <a:srgbClr val="A0C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80000" autoAdjust="0"/>
  </p:normalViewPr>
  <p:slideViewPr>
    <p:cSldViewPr snapToGrid="0">
      <p:cViewPr varScale="1">
        <p:scale>
          <a:sx n="84" d="100"/>
          <a:sy n="84" d="100"/>
        </p:scale>
        <p:origin x="544"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6BA38-B485-4AB3-AC13-C818E4197D55}" type="datetimeFigureOut">
              <a:rPr lang="en-GB" smtClean="0"/>
              <a:t>02/04/2024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4B3B22-D790-4558-AE39-3869363420EB}" type="slidenum">
              <a:rPr lang="en-GB" smtClean="0"/>
              <a:t>‹#›</a:t>
            </a:fld>
            <a:endParaRPr lang="en-GB"/>
          </a:p>
        </p:txBody>
      </p:sp>
    </p:spTree>
    <p:extLst>
      <p:ext uri="{BB962C8B-B14F-4D97-AF65-F5344CB8AC3E}">
        <p14:creationId xmlns:p14="http://schemas.microsoft.com/office/powerpoint/2010/main" val="2306929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646113-99EE-47ED-8069-50833CEF5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599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NAI Catalogue Ref: </a:t>
            </a:r>
            <a:r>
              <a:rPr lang="en-GB" sz="1800" b="0" i="0" u="none" strike="noStrike">
                <a:solidFill>
                  <a:srgbClr val="000000"/>
                </a:solidFill>
                <a:effectLst/>
                <a:latin typeface="Arial" panose="020B0604020202020204" pitchFamily="34" charset="0"/>
              </a:rPr>
              <a:t>NAI/TAOIS/2021/100/12 1998-06-10 </a:t>
            </a:r>
          </a:p>
          <a:p>
            <a:endParaRPr lang="en-GB" dirty="0"/>
          </a:p>
          <a:p>
            <a:r>
              <a:rPr lang="en-GB"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Context notes</a:t>
            </a:r>
            <a:endParaRPr lang="en-GB" sz="1800">
              <a:effectLst/>
              <a:latin typeface="Times New Roman" panose="02020603050405020304" pitchFamily="18" charset="0"/>
              <a:ea typeface="Times New Roman" panose="02020603050405020304" pitchFamily="18" charset="0"/>
            </a:endParaRPr>
          </a:p>
          <a:p>
            <a:r>
              <a:rPr lang="en-GB"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One of many controversial issues in the history of Northern Ireland was the system of policing. Many in the Nationalist community felt that the existing police force, the Royal Ulster Constabulary (RUC) did not represent them properly. As part of the Agreement, the RUC was to be replaced by a new force called the Police Service of Northern Ireland (PSNI). An Independent Commission on Policing for Northern Ireland was set up to study policing and make recommendations about how Northern Ireland was to be policed in the future. There was a great deal of heated debate about who should be appointed to be part of this Commission. The situation was not helped when a confidential document about the Commission was leaked to the press on 4 June 1998 and revealed how tense and angry the debate was over the Commission. </a:t>
            </a:r>
            <a:endParaRPr lang="en-GB" sz="1800">
              <a:effectLst/>
              <a:latin typeface="Times New Roman" panose="02020603050405020304" pitchFamily="18" charset="0"/>
              <a:ea typeface="Times New Roman" panose="02020603050405020304" pitchFamily="18" charset="0"/>
            </a:endParaRPr>
          </a:p>
          <a:p>
            <a:r>
              <a:rPr lang="en-GB"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r>
              <a:rPr lang="en-GB"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Questions</a:t>
            </a:r>
            <a:endParaRPr lang="en-GB" sz="1800">
              <a:effectLst/>
              <a:latin typeface="Times New Roman" panose="02020603050405020304" pitchFamily="18" charset="0"/>
              <a:ea typeface="Times New Roman" panose="02020603050405020304" pitchFamily="18" charset="0"/>
            </a:endParaRPr>
          </a:p>
          <a:p>
            <a:r>
              <a:rPr lang="en-GB"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r>
              <a:rPr lang="en-GB"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Content</a:t>
            </a:r>
            <a:endParaRPr lang="en-GB" sz="180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is Ahern concerned about? </a:t>
            </a:r>
            <a:endParaRPr lang="en-GB" sz="180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According to Ahern, why are Nationalists alarmed? </a:t>
            </a:r>
            <a:endParaRPr lang="en-GB" sz="1800">
              <a:effectLst/>
              <a:latin typeface="Times New Roman" panose="02020603050405020304" pitchFamily="18" charset="0"/>
              <a:ea typeface="Times New Roman" panose="02020603050405020304" pitchFamily="18" charset="0"/>
            </a:endParaRPr>
          </a:p>
          <a:p>
            <a:r>
              <a:rPr lang="en-GB"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r>
              <a:rPr lang="en-GB"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Inferences from the Content</a:t>
            </a:r>
            <a:endParaRPr lang="en-GB" sz="1800">
              <a:effectLst/>
              <a:latin typeface="Times New Roman" panose="02020603050405020304" pitchFamily="18" charset="0"/>
              <a:ea typeface="Times New Roman" panose="02020603050405020304" pitchFamily="18" charset="0"/>
            </a:endParaRPr>
          </a:p>
          <a:p>
            <a:pPr marL="342900" lvl="0" indent="-342900">
              <a:buFont typeface="+mj-lt"/>
              <a:buAutoNum type="arabicPeriod" startAt="3"/>
            </a:pPr>
            <a:r>
              <a:rPr lang="en-GB"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Would historians be able to infer that Ahern is more concerned about not being consulted than about the actual decisions which have been made? Explain your answer.</a:t>
            </a:r>
            <a:endParaRPr lang="en-GB" sz="1800">
              <a:effectLst/>
              <a:latin typeface="Times New Roman" panose="02020603050405020304" pitchFamily="18" charset="0"/>
              <a:ea typeface="Times New Roman" panose="02020603050405020304" pitchFamily="18" charset="0"/>
            </a:endParaRPr>
          </a:p>
          <a:p>
            <a:r>
              <a:rPr lang="en-GB"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r>
              <a:rPr lang="en-GB"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Inferences from the Context</a:t>
            </a:r>
            <a:endParaRPr lang="en-GB" sz="1800">
              <a:effectLst/>
              <a:latin typeface="Times New Roman" panose="02020603050405020304" pitchFamily="18" charset="0"/>
              <a:ea typeface="Times New Roman" panose="02020603050405020304" pitchFamily="18" charset="0"/>
            </a:endParaRPr>
          </a:p>
          <a:p>
            <a:pPr marL="342900" lvl="0" indent="-342900">
              <a:buFont typeface="+mj-lt"/>
              <a:buAutoNum type="arabicPeriod" startAt="4"/>
            </a:pPr>
            <a:r>
              <a:rPr lang="en-GB" sz="1800">
                <a:solidFill>
                  <a:srgbClr val="000000"/>
                </a:solidFill>
                <a:effectLst/>
                <a:latin typeface="Arial" panose="020B0604020202020204" pitchFamily="34" charset="0"/>
                <a:ea typeface="Calibri" panose="020F0502020204030204" pitchFamily="34" charset="0"/>
              </a:rPr>
              <a:t>Is this source evidence that relations between the UK, Ireland and groups and politicians in Northern Ireland have broken down? Explain your answer.</a:t>
            </a:r>
            <a:endParaRPr lang="en-GB" sz="1800">
              <a:effectLst/>
              <a:latin typeface="Times New Roman" panose="02020603050405020304" pitchFamily="18" charset="0"/>
              <a:ea typeface="Times New Roman" panose="02020603050405020304" pitchFamily="18" charset="0"/>
            </a:endParaRPr>
          </a:p>
          <a:p>
            <a:r>
              <a:rPr lang="en-GB"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r>
              <a:rPr lang="en-GB"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Lines of Argument</a:t>
            </a:r>
            <a:endParaRPr lang="en-GB" sz="1800">
              <a:effectLst/>
              <a:latin typeface="Times New Roman" panose="02020603050405020304" pitchFamily="18" charset="0"/>
              <a:ea typeface="Times New Roman" panose="02020603050405020304" pitchFamily="18" charset="0"/>
            </a:endParaRPr>
          </a:p>
          <a:p>
            <a:pPr marL="457200"/>
            <a:r>
              <a:rPr lang="en-GB"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Which line(s) of argument A-E could use this document as supporting evidence?  </a:t>
            </a:r>
            <a:endParaRPr lang="en-GB" sz="1800">
              <a:effectLst/>
              <a:latin typeface="Times New Roman" panose="02020603050405020304" pitchFamily="18" charset="0"/>
              <a:ea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584B3B22-D790-4558-AE39-3869363420EB}" type="slidenum">
              <a:rPr lang="en-GB" smtClean="0"/>
              <a:t>12</a:t>
            </a:fld>
            <a:endParaRPr lang="en-GB"/>
          </a:p>
        </p:txBody>
      </p:sp>
    </p:spTree>
    <p:extLst>
      <p:ext uri="{BB962C8B-B14F-4D97-AF65-F5344CB8AC3E}">
        <p14:creationId xmlns:p14="http://schemas.microsoft.com/office/powerpoint/2010/main" val="1185782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NAI Catalogue Ref: </a:t>
            </a:r>
            <a:r>
              <a:rPr lang="en-GB" sz="1800" b="0" i="0" u="none" strike="noStrike">
                <a:solidFill>
                  <a:srgbClr val="000000"/>
                </a:solidFill>
                <a:effectLst/>
                <a:latin typeface="Arial" panose="020B0604020202020204" pitchFamily="34" charset="0"/>
              </a:rPr>
              <a:t>NAI/TAOIS/2021/100/12 1998-06-17 </a:t>
            </a:r>
          </a:p>
          <a:p>
            <a:endParaRPr lang="en-GB" dirty="0"/>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Context notes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author of this letter was Ted Barrington, Ireland’s Ambassador to the UK. He was reporting back to his superiors in the Foreign Affairs Department of the Irish Government about a phone conversation with Mo Mowlam. Mowlam was the UK Government’s Secretary of State for Northern Ireland. Paul Murphy was a UK Government Official who worked in Mo Mowlam’s department as Minister of State for Northern Ireland. A major part of Murphy’s job was liaising with officials from Ireland.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Questions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Content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According to Barrington what concerns does Mo Mowlam have? </a:t>
            </a:r>
          </a:p>
          <a:p>
            <a:pPr marL="342900" lvl="0" indent="-342900">
              <a:lnSpc>
                <a:spcPct val="107000"/>
              </a:lnSpc>
              <a:spcAft>
                <a:spcPts val="800"/>
              </a:spcAft>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What issues had “dented” relations between the UK and Ireland?</a:t>
            </a:r>
          </a:p>
          <a:p>
            <a:pPr marL="342900" lvl="0" indent="-342900">
              <a:lnSpc>
                <a:spcPct val="107000"/>
              </a:lnSpc>
              <a:spcAft>
                <a:spcPts val="800"/>
              </a:spcAft>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What was the underlying concern that Barrington said that the Irish Government had about how the UK had acted?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Inferences from the Content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4"/>
            </a:pPr>
            <a:r>
              <a:rPr lang="en-GB" sz="1800">
                <a:effectLst/>
                <a:latin typeface="Calibri" panose="020F0502020204030204" pitchFamily="34" charset="0"/>
                <a:ea typeface="Calibri" panose="020F0502020204030204" pitchFamily="34" charset="0"/>
                <a:cs typeface="Times New Roman" panose="02020603050405020304" pitchFamily="18" charset="0"/>
              </a:rPr>
              <a:t>Would historians be able to infer that on the whole Barrington was optimistic about relations between the UK and Irish governments?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Inferences from the Context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5"/>
            </a:pPr>
            <a:r>
              <a:rPr lang="en-GB" sz="1800">
                <a:effectLst/>
                <a:latin typeface="Calibri" panose="020F0502020204030204" pitchFamily="34" charset="0"/>
                <a:ea typeface="Calibri" panose="020F0502020204030204" pitchFamily="34" charset="0"/>
                <a:cs typeface="Times New Roman" panose="02020603050405020304" pitchFamily="18" charset="0"/>
              </a:rPr>
              <a:t>Can a historian make any inferences from this document about how well the British and Irish governments were communicating or co-operating?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Lines of Argument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Which line(s) of argument A-E could use this document as supporting evidence?  </a:t>
            </a:r>
          </a:p>
          <a:p>
            <a:endParaRPr lang="en-GB" dirty="0"/>
          </a:p>
          <a:p>
            <a:endParaRPr lang="en-GB" dirty="0"/>
          </a:p>
        </p:txBody>
      </p:sp>
      <p:sp>
        <p:nvSpPr>
          <p:cNvPr id="4" name="Slide Number Placeholder 3"/>
          <p:cNvSpPr>
            <a:spLocks noGrp="1"/>
          </p:cNvSpPr>
          <p:nvPr>
            <p:ph type="sldNum" sz="quarter" idx="5"/>
          </p:nvPr>
        </p:nvSpPr>
        <p:spPr/>
        <p:txBody>
          <a:bodyPr/>
          <a:lstStyle/>
          <a:p>
            <a:fld id="{584B3B22-D790-4558-AE39-3869363420EB}" type="slidenum">
              <a:rPr lang="en-GB" smtClean="0"/>
              <a:t>13</a:t>
            </a:fld>
            <a:endParaRPr lang="en-GB"/>
          </a:p>
        </p:txBody>
      </p:sp>
    </p:spTree>
    <p:extLst>
      <p:ext uri="{BB962C8B-B14F-4D97-AF65-F5344CB8AC3E}">
        <p14:creationId xmlns:p14="http://schemas.microsoft.com/office/powerpoint/2010/main" val="304404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PRONI Catalogue Ref: </a:t>
            </a:r>
            <a:r>
              <a:rPr lang="en-GB" sz="1800" b="0" i="0" u="none" strike="noStrike">
                <a:solidFill>
                  <a:srgbClr val="000000"/>
                </a:solidFill>
                <a:effectLst/>
                <a:latin typeface="Arial" panose="020B0604020202020204" pitchFamily="34" charset="0"/>
              </a:rPr>
              <a:t>PRONI CENT/3/268A 1998-10-29 </a:t>
            </a:r>
            <a:endParaRPr lang="en-GB" dirty="0"/>
          </a:p>
          <a:p>
            <a:endParaRPr lang="en-GB" dirty="0"/>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Context notes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This letter was written in October 1998, by the Principal Private Secretary to the Prime Minister, a very senior figure in the UK civil service. He had been talking to David Trimble, leader of the Ulster Unionist Party, the largest Unionist Party in Northern Ireland at that time, about the Loyalist Volunteer Force (LVF), a Loyalist paramilitary organisation whose activities were causing concern. In the course of the conversation, they had talked about several other issues as well. The letter is reporting Trimble’s views to a colleague in the Northern Ireland Office.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Questions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Content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According to this account, did Trimble seem happy with the morning session of the meeting he had?  Explain your answer.</a:t>
            </a:r>
          </a:p>
          <a:p>
            <a:pPr marL="342900" lvl="0" indent="-342900">
              <a:lnSpc>
                <a:spcPct val="107000"/>
              </a:lnSpc>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Why was the afternoon session less successful? </a:t>
            </a:r>
          </a:p>
          <a:p>
            <a:pPr marL="342900" lvl="0" indent="-342900">
              <a:lnSpc>
                <a:spcPct val="107000"/>
              </a:lnSpc>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What did Trimble want to happen?</a:t>
            </a:r>
          </a:p>
          <a:p>
            <a:pPr marL="342900" lvl="0" indent="-342900">
              <a:lnSpc>
                <a:spcPct val="107000"/>
              </a:lnSpc>
              <a:spcAft>
                <a:spcPts val="800"/>
              </a:spcAft>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Why would this be a problem for the Irish government?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Inferences from the Content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5"/>
            </a:pPr>
            <a:r>
              <a:rPr lang="en-GB" sz="1800">
                <a:effectLst/>
                <a:latin typeface="Calibri" panose="020F0502020204030204" pitchFamily="34" charset="0"/>
                <a:ea typeface="Calibri" panose="020F0502020204030204" pitchFamily="34" charset="0"/>
                <a:cs typeface="Times New Roman" panose="02020603050405020304" pitchFamily="18" charset="0"/>
              </a:rPr>
              <a:t>Would historians infer from this document that the meetings were going well, badly or somewhere in between? Explain your answer.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Inferences from the Context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6"/>
            </a:pPr>
            <a:r>
              <a:rPr lang="en-GB" sz="1800">
                <a:effectLst/>
                <a:latin typeface="Calibri" panose="020F0502020204030204" pitchFamily="34" charset="0"/>
                <a:ea typeface="Calibri" panose="020F0502020204030204" pitchFamily="34" charset="0"/>
                <a:cs typeface="Times New Roman" panose="02020603050405020304" pitchFamily="18" charset="0"/>
              </a:rPr>
              <a:t>What inferences could a historian make from the fact that the meetings were happening at all?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Lines of Argument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Which line(s) of argument A-E could use this document as supporting evidence?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84B3B22-D790-4558-AE39-3869363420EB}" type="slidenum">
              <a:rPr lang="en-GB" smtClean="0"/>
              <a:t>14</a:t>
            </a:fld>
            <a:endParaRPr lang="en-GB"/>
          </a:p>
        </p:txBody>
      </p:sp>
    </p:spTree>
    <p:extLst>
      <p:ext uri="{BB962C8B-B14F-4D97-AF65-F5344CB8AC3E}">
        <p14:creationId xmlns:p14="http://schemas.microsoft.com/office/powerpoint/2010/main" val="1568804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NAI Catalogue Ref: </a:t>
            </a:r>
            <a:r>
              <a:rPr lang="en-GB" sz="1800" b="0" i="0" u="none" strike="noStrike">
                <a:solidFill>
                  <a:srgbClr val="000000"/>
                </a:solidFill>
                <a:effectLst/>
                <a:latin typeface="Arial" panose="020B0604020202020204" pitchFamily="34" charset="0"/>
              </a:rPr>
              <a:t>NAI-TAOIS_2021_100_16 1998-09-23 </a:t>
            </a:r>
            <a:endParaRPr lang="en-GB" dirty="0"/>
          </a:p>
          <a:p>
            <a:endParaRPr lang="en-GB" dirty="0"/>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Context notes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This extract comes from the notes taken at a meeting between Taoiseach Bertie Ahern and Northern Ireland Secretary Mo Mowlam. They discuss a wide range of issues, but these extracts focus on two issues. In section 3 they are discussing the challenges being faced by David Trimble, leader of the Ulster Unionist Party. Decommissioning meant the process of paramilitary groups giving up their weapons. The Shadow Executive was the term used for the new Northern Ireland devolved government before it officially took up its full powers. In section 13 the British-Irish Interparliamentary Body was an organisation formed in 1990. It was made up of 25 UK MPs and 25 Deputies of the Irish Parliament. They met to discuss issues of common interest and to promote understanding.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Questions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Content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What does Trimble mean when he says he ‘needs something’?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Inferences from the Content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2"/>
            </a:pPr>
            <a:r>
              <a:rPr lang="en-GB" sz="1800">
                <a:effectLst/>
                <a:latin typeface="Calibri" panose="020F0502020204030204" pitchFamily="34" charset="0"/>
                <a:ea typeface="Calibri" panose="020F0502020204030204" pitchFamily="34" charset="0"/>
                <a:cs typeface="Times New Roman" panose="02020603050405020304" pitchFamily="18" charset="0"/>
              </a:rPr>
              <a:t>What can a historian infer from the comment that Trimble needed RUC protection in parts of his own constituency.  </a:t>
            </a:r>
          </a:p>
          <a:p>
            <a:pPr marL="342900" lvl="0" indent="-342900">
              <a:lnSpc>
                <a:spcPct val="107000"/>
              </a:lnSpc>
              <a:spcAft>
                <a:spcPts val="800"/>
              </a:spcAft>
              <a:buFont typeface="+mj-lt"/>
              <a:buAutoNum type="arabicPeriod" startAt="2"/>
            </a:pPr>
            <a:r>
              <a:rPr lang="en-GB" sz="1800">
                <a:effectLst/>
                <a:latin typeface="Calibri" panose="020F0502020204030204" pitchFamily="34" charset="0"/>
                <a:ea typeface="Calibri" panose="020F0502020204030204" pitchFamily="34" charset="0"/>
                <a:cs typeface="Times New Roman" panose="02020603050405020304" pitchFamily="18" charset="0"/>
              </a:rPr>
              <a:t>What would you say was the attitude of Mo Mowlam and David Trimble towards the British-Irish Interparliamentary body?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Inferences from the Context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4"/>
            </a:pPr>
            <a:r>
              <a:rPr lang="en-GB" sz="1800">
                <a:effectLst/>
                <a:latin typeface="Calibri" panose="020F0502020204030204" pitchFamily="34" charset="0"/>
                <a:ea typeface="Calibri" panose="020F0502020204030204" pitchFamily="34" charset="0"/>
                <a:cs typeface="Times New Roman" panose="02020603050405020304" pitchFamily="18" charset="0"/>
              </a:rPr>
              <a:t>What inferences could a historian make from the fact that this meeting between the Taoiseach and Mo Mowlam was happening?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Lines of Argument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1800">
                <a:effectLst/>
                <a:latin typeface="Calibri" panose="020F0502020204030204" pitchFamily="34" charset="0"/>
                <a:ea typeface="Calibri" panose="020F0502020204030204" pitchFamily="34" charset="0"/>
                <a:cs typeface="Times New Roman" panose="02020603050405020304" pitchFamily="18" charset="0"/>
              </a:rPr>
              <a:t>Which line(s) of argument A-E could use this document as supporting evidence? </a:t>
            </a:r>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84B3B22-D790-4558-AE39-3869363420EB}" type="slidenum">
              <a:rPr lang="en-GB" smtClean="0"/>
              <a:t>15</a:t>
            </a:fld>
            <a:endParaRPr lang="en-GB"/>
          </a:p>
        </p:txBody>
      </p:sp>
    </p:spTree>
    <p:extLst>
      <p:ext uri="{BB962C8B-B14F-4D97-AF65-F5344CB8AC3E}">
        <p14:creationId xmlns:p14="http://schemas.microsoft.com/office/powerpoint/2010/main" val="2137861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PRONI Catalogue Ref: </a:t>
            </a:r>
            <a:r>
              <a:rPr lang="en-GB" sz="1800" b="0" i="0" u="none" strike="noStrike">
                <a:solidFill>
                  <a:srgbClr val="000000"/>
                </a:solidFill>
                <a:effectLst/>
                <a:latin typeface="Arial" panose="020B0604020202020204" pitchFamily="34" charset="0"/>
              </a:rPr>
              <a:t>PRONI CENT/3/236A 1998-11-24 </a:t>
            </a:r>
            <a:endParaRPr lang="en-GB" dirty="0"/>
          </a:p>
          <a:p>
            <a:endParaRPr lang="en-GB" dirty="0"/>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Context notes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Part of the Belfast Agreement of 1998 was the setting up of cross-border bodies – organisations which took responsibility for a range of issues across the whole island of Ireland. For example, the North/South Ministerial Council was established. The Council takes the form of meetings between ministers from both </a:t>
            </a:r>
            <a:r>
              <a:rPr lang="en-GB" sz="1800" u="none" strike="noStrike">
                <a:effectLst/>
                <a:latin typeface="Calibri" panose="020F0502020204030204" pitchFamily="34" charset="0"/>
                <a:ea typeface="Calibri" panose="020F0502020204030204" pitchFamily="34" charset="0"/>
                <a:cs typeface="Times New Roman" panose="02020603050405020304" pitchFamily="18" charset="0"/>
              </a:rPr>
              <a:t>Ireland and Northern Ireland </a:t>
            </a:r>
            <a:r>
              <a:rPr lang="en-GB" sz="1800">
                <a:effectLst/>
                <a:latin typeface="Calibri" panose="020F0502020204030204" pitchFamily="34" charset="0"/>
                <a:ea typeface="Calibri" panose="020F0502020204030204" pitchFamily="34" charset="0"/>
                <a:cs typeface="Times New Roman" panose="02020603050405020304" pitchFamily="18" charset="0"/>
              </a:rPr>
              <a:t>and is responsible for twelve policy areas. Six of these areas are the responsibility of corresponding North/South Implementation Bodies. </a:t>
            </a:r>
            <a:r>
              <a:rPr lang="en-GB" sz="1800">
                <a:solidFill>
                  <a:srgbClr val="000000"/>
                </a:solidFill>
                <a:effectLst/>
                <a:latin typeface="Arial" panose="020B0604020202020204" pitchFamily="34" charset="0"/>
                <a:ea typeface="Calibri" panose="020F0502020204030204" pitchFamily="34" charset="0"/>
              </a:rPr>
              <a:t>For Unionists in particular, agreeing to these bodies was a massive step as it allowed </a:t>
            </a:r>
            <a:r>
              <a:rPr lang="en-GB" sz="2800">
                <a:effectLst/>
              </a:rPr>
              <a:t>for deeper cooperation with the Irish government on matters affecting Northern Ireland and Ireland</a:t>
            </a:r>
            <a:r>
              <a:rPr lang="en-GB" sz="1800">
                <a:effectLst/>
                <a:latin typeface="Calibri" panose="020F0502020204030204" pitchFamily="34" charset="0"/>
                <a:ea typeface="Calibri" panose="020F0502020204030204" pitchFamily="34" charset="0"/>
                <a:cs typeface="Times New Roman" panose="02020603050405020304" pitchFamily="18" charset="0"/>
              </a:rPr>
              <a:t>. Trimble was the leader of the Ulster Unionist Party. Mallon was Seamus Mallon, Deputy Leader of the Social and Democratic Labour Party (SDLP), the main Nationalist party at this time.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Questions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Content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Who was meeting and where did they meet?   </a:t>
            </a:r>
          </a:p>
          <a:p>
            <a:pPr marL="342900" lvl="0" indent="-342900">
              <a:lnSpc>
                <a:spcPct val="107000"/>
              </a:lnSpc>
              <a:spcAft>
                <a:spcPts val="800"/>
              </a:spcAft>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What areas of agreement were close?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Inferences from the Content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3"/>
            </a:pPr>
            <a:r>
              <a:rPr lang="en-GB" sz="1800">
                <a:effectLst/>
                <a:latin typeface="Calibri" panose="020F0502020204030204" pitchFamily="34" charset="0"/>
                <a:ea typeface="Calibri" panose="020F0502020204030204" pitchFamily="34" charset="0"/>
                <a:cs typeface="Times New Roman" panose="02020603050405020304" pitchFamily="18" charset="0"/>
              </a:rPr>
              <a:t>What can a historian infer from the activities described in this document?</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Inferences from the Context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4"/>
            </a:pPr>
            <a:r>
              <a:rPr lang="en-GB" sz="1800">
                <a:effectLst/>
                <a:latin typeface="Calibri" panose="020F0502020204030204" pitchFamily="34" charset="0"/>
                <a:ea typeface="Calibri" panose="020F0502020204030204" pitchFamily="34" charset="0"/>
                <a:cs typeface="Times New Roman" panose="02020603050405020304" pitchFamily="18" charset="0"/>
              </a:rPr>
              <a:t>What inferences could a historian make from the fact that this meeting was happening?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Lines of Argument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Which line(s) of argument A-E could use this document as supporting evidence?</a:t>
            </a:r>
          </a:p>
          <a:p>
            <a:endParaRPr lang="en-GB" dirty="0"/>
          </a:p>
          <a:p>
            <a:endParaRPr lang="en-GB" dirty="0"/>
          </a:p>
        </p:txBody>
      </p:sp>
      <p:sp>
        <p:nvSpPr>
          <p:cNvPr id="4" name="Slide Number Placeholder 3"/>
          <p:cNvSpPr>
            <a:spLocks noGrp="1"/>
          </p:cNvSpPr>
          <p:nvPr>
            <p:ph type="sldNum" sz="quarter" idx="5"/>
          </p:nvPr>
        </p:nvSpPr>
        <p:spPr/>
        <p:txBody>
          <a:bodyPr/>
          <a:lstStyle/>
          <a:p>
            <a:fld id="{584B3B22-D790-4558-AE39-3869363420EB}" type="slidenum">
              <a:rPr lang="en-GB" smtClean="0"/>
              <a:t>16</a:t>
            </a:fld>
            <a:endParaRPr lang="en-GB"/>
          </a:p>
        </p:txBody>
      </p:sp>
    </p:spTree>
    <p:extLst>
      <p:ext uri="{BB962C8B-B14F-4D97-AF65-F5344CB8AC3E}">
        <p14:creationId xmlns:p14="http://schemas.microsoft.com/office/powerpoint/2010/main" val="778106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4B3B22-D790-4558-AE39-3869363420EB}" type="slidenum">
              <a:rPr lang="en-GB" smtClean="0"/>
              <a:t>18</a:t>
            </a:fld>
            <a:endParaRPr lang="en-GB"/>
          </a:p>
        </p:txBody>
      </p:sp>
    </p:spTree>
    <p:extLst>
      <p:ext uri="{BB962C8B-B14F-4D97-AF65-F5344CB8AC3E}">
        <p14:creationId xmlns:p14="http://schemas.microsoft.com/office/powerpoint/2010/main" val="348877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Reuters images – RTREAFE, RTXIEO7</a:t>
            </a:r>
            <a:endParaRPr lang="en-GB" dirty="0"/>
          </a:p>
        </p:txBody>
      </p:sp>
      <p:sp>
        <p:nvSpPr>
          <p:cNvPr id="4" name="Slide Number Placeholder 3"/>
          <p:cNvSpPr>
            <a:spLocks noGrp="1"/>
          </p:cNvSpPr>
          <p:nvPr>
            <p:ph type="sldNum" sz="quarter" idx="5"/>
          </p:nvPr>
        </p:nvSpPr>
        <p:spPr/>
        <p:txBody>
          <a:bodyPr/>
          <a:lstStyle/>
          <a:p>
            <a:fld id="{584B3B22-D790-4558-AE39-3869363420EB}" type="slidenum">
              <a:rPr lang="en-GB" smtClean="0"/>
              <a:t>2</a:t>
            </a:fld>
            <a:endParaRPr lang="en-GB"/>
          </a:p>
        </p:txBody>
      </p:sp>
    </p:spTree>
    <p:extLst>
      <p:ext uri="{BB962C8B-B14F-4D97-AF65-F5344CB8AC3E}">
        <p14:creationId xmlns:p14="http://schemas.microsoft.com/office/powerpoint/2010/main" val="1987811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TNA Catalogue Ref: PREM 49/412</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84B3B22-D790-4558-AE39-3869363420EB}" type="slidenum">
              <a:rPr lang="en-GB" smtClean="0"/>
              <a:t>3</a:t>
            </a:fld>
            <a:endParaRPr lang="en-GB"/>
          </a:p>
        </p:txBody>
      </p:sp>
    </p:spTree>
    <p:extLst>
      <p:ext uri="{BB962C8B-B14F-4D97-AF65-F5344CB8AC3E}">
        <p14:creationId xmlns:p14="http://schemas.microsoft.com/office/powerpoint/2010/main" val="2490542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TNA Catalogue Ref: PREM 49/412</a:t>
            </a:r>
          </a:p>
          <a:p>
            <a:endParaRPr lang="en-GB"/>
          </a:p>
        </p:txBody>
      </p:sp>
      <p:sp>
        <p:nvSpPr>
          <p:cNvPr id="4" name="Slide Number Placeholder 3"/>
          <p:cNvSpPr>
            <a:spLocks noGrp="1"/>
          </p:cNvSpPr>
          <p:nvPr>
            <p:ph type="sldNum" sz="quarter" idx="5"/>
          </p:nvPr>
        </p:nvSpPr>
        <p:spPr/>
        <p:txBody>
          <a:bodyPr/>
          <a:lstStyle/>
          <a:p>
            <a:fld id="{584B3B22-D790-4558-AE39-3869363420EB}" type="slidenum">
              <a:rPr lang="en-GB" smtClean="0"/>
              <a:t>4</a:t>
            </a:fld>
            <a:endParaRPr lang="en-GB"/>
          </a:p>
        </p:txBody>
      </p:sp>
    </p:spTree>
    <p:extLst>
      <p:ext uri="{BB962C8B-B14F-4D97-AF65-F5344CB8AC3E}">
        <p14:creationId xmlns:p14="http://schemas.microsoft.com/office/powerpoint/2010/main" val="64967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TNA Catalogue Ref: PREM 49/412</a:t>
            </a:r>
          </a:p>
          <a:p>
            <a:endParaRPr lang="en-GB" dirty="0"/>
          </a:p>
          <a:p>
            <a:endParaRPr lang="en-GB" dirty="0"/>
          </a:p>
        </p:txBody>
      </p:sp>
      <p:sp>
        <p:nvSpPr>
          <p:cNvPr id="4" name="Slide Number Placeholder 3"/>
          <p:cNvSpPr>
            <a:spLocks noGrp="1"/>
          </p:cNvSpPr>
          <p:nvPr>
            <p:ph type="sldNum" sz="quarter" idx="5"/>
          </p:nvPr>
        </p:nvSpPr>
        <p:spPr/>
        <p:txBody>
          <a:bodyPr/>
          <a:lstStyle/>
          <a:p>
            <a:fld id="{584B3B22-D790-4558-AE39-3869363420EB}" type="slidenum">
              <a:rPr lang="en-GB" smtClean="0"/>
              <a:t>5</a:t>
            </a:fld>
            <a:endParaRPr lang="en-GB"/>
          </a:p>
        </p:txBody>
      </p:sp>
    </p:spTree>
    <p:extLst>
      <p:ext uri="{BB962C8B-B14F-4D97-AF65-F5344CB8AC3E}">
        <p14:creationId xmlns:p14="http://schemas.microsoft.com/office/powerpoint/2010/main" val="51047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TNA Catalogue Ref: PREM 49/412</a:t>
            </a:r>
          </a:p>
          <a:p>
            <a:endParaRPr lang="en-GB"/>
          </a:p>
        </p:txBody>
      </p:sp>
      <p:sp>
        <p:nvSpPr>
          <p:cNvPr id="4" name="Slide Number Placeholder 3"/>
          <p:cNvSpPr>
            <a:spLocks noGrp="1"/>
          </p:cNvSpPr>
          <p:nvPr>
            <p:ph type="sldNum" sz="quarter" idx="5"/>
          </p:nvPr>
        </p:nvSpPr>
        <p:spPr/>
        <p:txBody>
          <a:bodyPr/>
          <a:lstStyle/>
          <a:p>
            <a:fld id="{584B3B22-D790-4558-AE39-3869363420EB}" type="slidenum">
              <a:rPr lang="en-GB" smtClean="0"/>
              <a:t>6</a:t>
            </a:fld>
            <a:endParaRPr lang="en-GB"/>
          </a:p>
        </p:txBody>
      </p:sp>
    </p:spTree>
    <p:extLst>
      <p:ext uri="{BB962C8B-B14F-4D97-AF65-F5344CB8AC3E}">
        <p14:creationId xmlns:p14="http://schemas.microsoft.com/office/powerpoint/2010/main" val="2994816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4B3B22-D790-4558-AE39-3869363420EB}" type="slidenum">
              <a:rPr lang="en-GB" smtClean="0"/>
              <a:t>7</a:t>
            </a:fld>
            <a:endParaRPr lang="en-GB"/>
          </a:p>
        </p:txBody>
      </p:sp>
    </p:spTree>
    <p:extLst>
      <p:ext uri="{BB962C8B-B14F-4D97-AF65-F5344CB8AC3E}">
        <p14:creationId xmlns:p14="http://schemas.microsoft.com/office/powerpoint/2010/main" val="2253903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4B3B22-D790-4558-AE39-3869363420EB}" type="slidenum">
              <a:rPr lang="en-GB" smtClean="0"/>
              <a:t>10</a:t>
            </a:fld>
            <a:endParaRPr lang="en-GB"/>
          </a:p>
        </p:txBody>
      </p:sp>
    </p:spTree>
    <p:extLst>
      <p:ext uri="{BB962C8B-B14F-4D97-AF65-F5344CB8AC3E}">
        <p14:creationId xmlns:p14="http://schemas.microsoft.com/office/powerpoint/2010/main" val="1477647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NAI Catalogue Ref: NAI/TAOIS/2021/100/08 1998-04-22 </a:t>
            </a:r>
            <a:endParaRPr lang="en-GB" dirty="0"/>
          </a:p>
          <a:p>
            <a:endParaRPr lang="en-GB" dirty="0"/>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Context notes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Bertie Ahern was the Irish Taoiseach, the Prime Minister of Ireland. In this speech he was setting out the Agreement to the Irish Seanad, the upper house of the Irish Dáil. The Agreement was the culmination of years of political initiatives, negotiations and many setbacks. It involved politicians from Northern Ireland, Britain, Ireland, the USA and the European Union.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Questions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Content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Make a list of the individuals and groups who, according to Ahern, contributed to the Agreement.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Inferences from the Content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2"/>
            </a:pPr>
            <a:r>
              <a:rPr lang="en-GB" sz="1800">
                <a:effectLst/>
                <a:latin typeface="Calibri" panose="020F0502020204030204" pitchFamily="34" charset="0"/>
                <a:ea typeface="Calibri" panose="020F0502020204030204" pitchFamily="34" charset="0"/>
                <a:cs typeface="Times New Roman" panose="02020603050405020304" pitchFamily="18" charset="0"/>
              </a:rPr>
              <a:t>Is it reasonable for a historian to infer that Bertie Ahern was proud of the Agreement? Explain your answer. </a:t>
            </a:r>
          </a:p>
          <a:p>
            <a:pPr marL="342900" lvl="0" indent="-342900">
              <a:lnSpc>
                <a:spcPct val="107000"/>
              </a:lnSpc>
              <a:spcAft>
                <a:spcPts val="800"/>
              </a:spcAft>
              <a:buFont typeface="+mj-lt"/>
              <a:buAutoNum type="arabicPeriod" startAt="2"/>
            </a:pPr>
            <a:r>
              <a:rPr lang="en-GB" sz="1800">
                <a:effectLst/>
                <a:latin typeface="Calibri" panose="020F0502020204030204" pitchFamily="34" charset="0"/>
                <a:ea typeface="Calibri" panose="020F0502020204030204" pitchFamily="34" charset="0"/>
                <a:cs typeface="Times New Roman" panose="02020603050405020304" pitchFamily="18" charset="0"/>
              </a:rPr>
              <a:t>Is it reasonable to infer that the Agreement was the result of close co-operation between politicians in Britain, Northern Ireland and Ireland? Explain your answer</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Inferences from the Context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4"/>
            </a:pPr>
            <a:r>
              <a:rPr lang="en-GB" sz="1800">
                <a:effectLst/>
                <a:latin typeface="Calibri" panose="020F0502020204030204" pitchFamily="34" charset="0"/>
                <a:ea typeface="Calibri" panose="020F0502020204030204" pitchFamily="34" charset="0"/>
                <a:cs typeface="Times New Roman" panose="02020603050405020304" pitchFamily="18" charset="0"/>
              </a:rPr>
              <a:t>Why does Ahern believe that the Agreement is historic?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Lines of Argument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Which line(s) of argument A-E could use this document as supporting evidence?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84B3B22-D790-4558-AE39-3869363420EB}" type="slidenum">
              <a:rPr lang="en-GB" smtClean="0"/>
              <a:t>11</a:t>
            </a:fld>
            <a:endParaRPr lang="en-GB"/>
          </a:p>
        </p:txBody>
      </p:sp>
    </p:spTree>
    <p:extLst>
      <p:ext uri="{BB962C8B-B14F-4D97-AF65-F5344CB8AC3E}">
        <p14:creationId xmlns:p14="http://schemas.microsoft.com/office/powerpoint/2010/main" val="3887021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ing and copy">
    <p:bg>
      <p:bgPr>
        <a:solidFill>
          <a:srgbClr val="A0CADC"/>
        </a:solidFill>
        <a:effectLst/>
      </p:bgPr>
    </p:bg>
    <p:spTree>
      <p:nvGrpSpPr>
        <p:cNvPr id="1" name=""/>
        <p:cNvGrpSpPr/>
        <p:nvPr/>
      </p:nvGrpSpPr>
      <p:grpSpPr>
        <a:xfrm>
          <a:off x="0" y="0"/>
          <a:ext cx="0" cy="0"/>
          <a:chOff x="0" y="0"/>
          <a:chExt cx="0" cy="0"/>
        </a:xfrm>
      </p:grpSpPr>
      <p:sp>
        <p:nvSpPr>
          <p:cNvPr id="5" name="Text Placeholder 11"/>
          <p:cNvSpPr>
            <a:spLocks noGrp="1"/>
          </p:cNvSpPr>
          <p:nvPr>
            <p:ph type="body" sz="quarter" idx="12"/>
          </p:nvPr>
        </p:nvSpPr>
        <p:spPr>
          <a:xfrm>
            <a:off x="647700" y="501671"/>
            <a:ext cx="9145587" cy="725487"/>
          </a:xfrm>
          <a:prstGeom prst="rect">
            <a:avLst/>
          </a:prstGeom>
          <a:solidFill>
            <a:srgbClr val="002381"/>
          </a:solidFill>
          <a:ln>
            <a:solidFill>
              <a:srgbClr val="002381"/>
            </a:solidFill>
          </a:ln>
        </p:spPr>
        <p:txBody>
          <a:bodyPr anchor="ctr"/>
          <a:lstStyle>
            <a:lvl1pPr marL="0" indent="0">
              <a:buNone/>
              <a:defRPr sz="4000" b="1" baseline="0">
                <a:ln>
                  <a:noFill/>
                </a:ln>
                <a:solidFill>
                  <a:schemeClr val="bg1"/>
                </a:solidFill>
                <a:effectLst/>
                <a:latin typeface="Arial" panose="020B0604020202020204" pitchFamily="34" charset="0"/>
                <a:ea typeface="Roboto Mono" pitchFamily="2" charset="0"/>
                <a:cs typeface="Arial" panose="020B0604020202020204" pitchFamily="34" charset="0"/>
              </a:defRPr>
            </a:lvl1pPr>
          </a:lstStyle>
          <a:p>
            <a:pPr lvl="0"/>
            <a:endParaRPr lang="en-GB"/>
          </a:p>
        </p:txBody>
      </p:sp>
      <p:sp>
        <p:nvSpPr>
          <p:cNvPr id="6" name="Text Placeholder 13"/>
          <p:cNvSpPr>
            <a:spLocks noGrp="1"/>
          </p:cNvSpPr>
          <p:nvPr>
            <p:ph type="body" sz="quarter" idx="13"/>
          </p:nvPr>
        </p:nvSpPr>
        <p:spPr>
          <a:xfrm>
            <a:off x="647700" y="1352550"/>
            <a:ext cx="10934700" cy="4829175"/>
          </a:xfrm>
          <a:prstGeom prst="rect">
            <a:avLst/>
          </a:prstGeom>
        </p:spPr>
        <p:txBody>
          <a:bodyPr/>
          <a:lstStyle>
            <a:lvl1pPr marL="457200" indent="-457200">
              <a:spcBef>
                <a:spcPts val="0"/>
              </a:spcBef>
              <a:spcAft>
                <a:spcPts val="1200"/>
              </a:spcAft>
              <a:buFont typeface="Arial" panose="020B0604020202020204" pitchFamily="34" charset="0"/>
              <a:buChar char="•"/>
              <a:defRPr sz="3200">
                <a:solidFill>
                  <a:srgbClr val="002381"/>
                </a:solidFill>
              </a:defRPr>
            </a:lvl1pPr>
          </a:lstStyle>
          <a:p>
            <a:pPr lvl="0"/>
            <a:endParaRPr lang="en-GB"/>
          </a:p>
        </p:txBody>
      </p:sp>
    </p:spTree>
    <p:extLst>
      <p:ext uri="{BB962C8B-B14F-4D97-AF65-F5344CB8AC3E}">
        <p14:creationId xmlns:p14="http://schemas.microsoft.com/office/powerpoint/2010/main" val="911048962"/>
      </p:ext>
    </p:extLst>
  </p:cSld>
  <p:clrMapOvr>
    <a:masterClrMapping/>
  </p:clrMapOvr>
  <p:extLst>
    <p:ext uri="{DCECCB84-F9BA-43D5-87BE-67443E8EF086}">
      <p15:sldGuideLst xmlns:p15="http://schemas.microsoft.com/office/powerpoint/2012/main">
        <p15:guide id="1" orient="horz" pos="2636">
          <p15:clr>
            <a:srgbClr val="FBAE40"/>
          </p15:clr>
        </p15:guide>
        <p15:guide id="2" pos="7106">
          <p15:clr>
            <a:srgbClr val="FBAE40"/>
          </p15:clr>
        </p15:guide>
        <p15:guide id="3" orient="horz" pos="414">
          <p15:clr>
            <a:srgbClr val="FBAE40"/>
          </p15:clr>
        </p15:guide>
        <p15:guide id="4" orient="horz" pos="731">
          <p15:clr>
            <a:srgbClr val="FBAE40"/>
          </p15:clr>
        </p15:guide>
        <p15:guide id="5" orient="horz" pos="1049">
          <p15:clr>
            <a:srgbClr val="FBAE40"/>
          </p15:clr>
        </p15:guide>
        <p15:guide id="6" orient="horz" pos="1366">
          <p15:clr>
            <a:srgbClr val="FBAE40"/>
          </p15:clr>
        </p15:guide>
        <p15:guide id="7" orient="horz" pos="1684">
          <p15:clr>
            <a:srgbClr val="FBAE40"/>
          </p15:clr>
        </p15:guide>
        <p15:guide id="8" orient="horz" pos="2001">
          <p15:clr>
            <a:srgbClr val="FBAE40"/>
          </p15:clr>
        </p15:guide>
        <p15:guide id="9" orient="horz" pos="2319">
          <p15:clr>
            <a:srgbClr val="FBAE40"/>
          </p15:clr>
        </p15:guide>
        <p15:guide id="10" orient="horz" pos="2954">
          <p15:clr>
            <a:srgbClr val="FBAE40"/>
          </p15:clr>
        </p15:guide>
        <p15:guide id="11" orient="horz" pos="3271">
          <p15:clr>
            <a:srgbClr val="FBAE40"/>
          </p15:clr>
        </p15:guide>
        <p15:guide id="12" orient="horz" pos="3589">
          <p15:clr>
            <a:srgbClr val="FBAE40"/>
          </p15:clr>
        </p15:guide>
        <p15:guide id="13" orient="horz" pos="3906">
          <p15:clr>
            <a:srgbClr val="FBAE40"/>
          </p15:clr>
        </p15:guide>
        <p15:guide id="14" orient="horz" pos="42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Heading Copy">
    <p:bg>
      <p:bgPr>
        <a:solidFill>
          <a:srgbClr val="A0CADC"/>
        </a:solidFill>
        <a:effectLst/>
      </p:bgPr>
    </p:bg>
    <p:spTree>
      <p:nvGrpSpPr>
        <p:cNvPr id="1" name=""/>
        <p:cNvGrpSpPr/>
        <p:nvPr/>
      </p:nvGrpSpPr>
      <p:grpSpPr>
        <a:xfrm>
          <a:off x="0" y="0"/>
          <a:ext cx="0" cy="0"/>
          <a:chOff x="0" y="0"/>
          <a:chExt cx="0" cy="0"/>
        </a:xfrm>
      </p:grpSpPr>
      <p:sp>
        <p:nvSpPr>
          <p:cNvPr id="5" name="Text Placeholder 11"/>
          <p:cNvSpPr>
            <a:spLocks noGrp="1"/>
          </p:cNvSpPr>
          <p:nvPr>
            <p:ph type="body" sz="quarter" idx="12"/>
          </p:nvPr>
        </p:nvSpPr>
        <p:spPr>
          <a:xfrm>
            <a:off x="5551714" y="1352550"/>
            <a:ext cx="6130212" cy="725487"/>
          </a:xfrm>
          <a:prstGeom prst="rect">
            <a:avLst/>
          </a:prstGeom>
          <a:solidFill>
            <a:srgbClr val="002381"/>
          </a:solidFill>
          <a:ln>
            <a:solidFill>
              <a:srgbClr val="002381"/>
            </a:solidFill>
          </a:ln>
        </p:spPr>
        <p:txBody>
          <a:bodyPr anchor="ctr"/>
          <a:lstStyle>
            <a:lvl1pPr marL="0" indent="0">
              <a:buNone/>
              <a:defRPr sz="4000" b="1" baseline="0">
                <a:ln>
                  <a:noFill/>
                </a:ln>
                <a:solidFill>
                  <a:schemeClr val="bg1"/>
                </a:solidFill>
                <a:effectLst/>
                <a:latin typeface="Arial" panose="020B0604020202020204" pitchFamily="34" charset="0"/>
                <a:ea typeface="Roboto Mono" pitchFamily="2" charset="0"/>
                <a:cs typeface="Arial" panose="020B0604020202020204" pitchFamily="34" charset="0"/>
              </a:defRPr>
            </a:lvl1pPr>
          </a:lstStyle>
          <a:p>
            <a:pPr lvl="0"/>
            <a:endParaRPr lang="en-GB"/>
          </a:p>
        </p:txBody>
      </p:sp>
      <p:sp>
        <p:nvSpPr>
          <p:cNvPr id="6" name="Text Placeholder 13"/>
          <p:cNvSpPr>
            <a:spLocks noGrp="1"/>
          </p:cNvSpPr>
          <p:nvPr>
            <p:ph type="body" sz="quarter" idx="13"/>
          </p:nvPr>
        </p:nvSpPr>
        <p:spPr>
          <a:xfrm>
            <a:off x="5551713" y="2388637"/>
            <a:ext cx="6130213" cy="3793088"/>
          </a:xfrm>
          <a:prstGeom prst="rect">
            <a:avLst/>
          </a:prstGeom>
          <a:solidFill>
            <a:srgbClr val="FFFFFF">
              <a:alpha val="89804"/>
            </a:srgbClr>
          </a:solidFill>
        </p:spPr>
        <p:txBody>
          <a:bodyPr/>
          <a:lstStyle>
            <a:lvl1pPr marL="457200" indent="-457200">
              <a:spcBef>
                <a:spcPts val="0"/>
              </a:spcBef>
              <a:spcAft>
                <a:spcPts val="1200"/>
              </a:spcAft>
              <a:buFont typeface="Arial" panose="020B0604020202020204" pitchFamily="34" charset="0"/>
              <a:buChar char="•"/>
              <a:defRPr sz="3200">
                <a:solidFill>
                  <a:srgbClr val="002381"/>
                </a:solidFill>
              </a:defRPr>
            </a:lvl1pPr>
          </a:lstStyle>
          <a:p>
            <a:pPr lvl="0"/>
            <a:endParaRPr lang="en-GB"/>
          </a:p>
        </p:txBody>
      </p:sp>
      <p:sp>
        <p:nvSpPr>
          <p:cNvPr id="3" name="Picture Placeholder 2">
            <a:extLst>
              <a:ext uri="{FF2B5EF4-FFF2-40B4-BE49-F238E27FC236}">
                <a16:creationId xmlns:a16="http://schemas.microsoft.com/office/drawing/2014/main" id="{54E5B1AB-B8E5-5D47-9C18-C833E9AC4C97}"/>
              </a:ext>
            </a:extLst>
          </p:cNvPr>
          <p:cNvSpPr>
            <a:spLocks noGrp="1"/>
          </p:cNvSpPr>
          <p:nvPr>
            <p:ph type="pic" sz="quarter" idx="14"/>
          </p:nvPr>
        </p:nvSpPr>
        <p:spPr>
          <a:xfrm>
            <a:off x="363538" y="382588"/>
            <a:ext cx="4973637" cy="6186487"/>
          </a:xfrm>
          <a:prstGeom prst="rect">
            <a:avLst/>
          </a:prstGeom>
        </p:spPr>
        <p:txBody>
          <a:bodyPr/>
          <a:lstStyle/>
          <a:p>
            <a:endParaRPr lang="en-GB"/>
          </a:p>
        </p:txBody>
      </p:sp>
    </p:spTree>
    <p:extLst>
      <p:ext uri="{BB962C8B-B14F-4D97-AF65-F5344CB8AC3E}">
        <p14:creationId xmlns:p14="http://schemas.microsoft.com/office/powerpoint/2010/main" val="3267378093"/>
      </p:ext>
    </p:extLst>
  </p:cSld>
  <p:clrMapOvr>
    <a:masterClrMapping/>
  </p:clrMapOvr>
  <p:extLst>
    <p:ext uri="{DCECCB84-F9BA-43D5-87BE-67443E8EF086}">
      <p15:sldGuideLst xmlns:p15="http://schemas.microsoft.com/office/powerpoint/2012/main">
        <p15:guide id="1" orient="horz" pos="2636">
          <p15:clr>
            <a:srgbClr val="FBAE40"/>
          </p15:clr>
        </p15:guide>
        <p15:guide id="2" pos="7106">
          <p15:clr>
            <a:srgbClr val="FBAE40"/>
          </p15:clr>
        </p15:guide>
        <p15:guide id="3" orient="horz" pos="414">
          <p15:clr>
            <a:srgbClr val="FBAE40"/>
          </p15:clr>
        </p15:guide>
        <p15:guide id="4" orient="horz" pos="731">
          <p15:clr>
            <a:srgbClr val="FBAE40"/>
          </p15:clr>
        </p15:guide>
        <p15:guide id="5" orient="horz" pos="1049">
          <p15:clr>
            <a:srgbClr val="FBAE40"/>
          </p15:clr>
        </p15:guide>
        <p15:guide id="6" orient="horz" pos="1366">
          <p15:clr>
            <a:srgbClr val="FBAE40"/>
          </p15:clr>
        </p15:guide>
        <p15:guide id="7" orient="horz" pos="1684">
          <p15:clr>
            <a:srgbClr val="FBAE40"/>
          </p15:clr>
        </p15:guide>
        <p15:guide id="8" orient="horz" pos="2001">
          <p15:clr>
            <a:srgbClr val="FBAE40"/>
          </p15:clr>
        </p15:guide>
        <p15:guide id="9" orient="horz" pos="2319">
          <p15:clr>
            <a:srgbClr val="FBAE40"/>
          </p15:clr>
        </p15:guide>
        <p15:guide id="10" orient="horz" pos="2954">
          <p15:clr>
            <a:srgbClr val="FBAE40"/>
          </p15:clr>
        </p15:guide>
        <p15:guide id="11" orient="horz" pos="3271">
          <p15:clr>
            <a:srgbClr val="FBAE40"/>
          </p15:clr>
        </p15:guide>
        <p15:guide id="12" orient="horz" pos="3589">
          <p15:clr>
            <a:srgbClr val="FBAE40"/>
          </p15:clr>
        </p15:guide>
        <p15:guide id="13" orient="horz" pos="3906">
          <p15:clr>
            <a:srgbClr val="FBAE40"/>
          </p15:clr>
        </p15:guide>
        <p15:guide id="14" orient="horz" pos="42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footer">
    <p:bg>
      <p:bgPr>
        <a:solidFill>
          <a:srgbClr val="A0CADC"/>
        </a:solidFill>
        <a:effectLst/>
      </p:bgPr>
    </p:bg>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CC47BF2-E2BC-7D6B-2624-DEB15156D2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2" y="5283203"/>
            <a:ext cx="1698202" cy="1698200"/>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180" y="5379530"/>
            <a:ext cx="1364601" cy="1364601"/>
          </a:xfrm>
          <a:prstGeom prst="rect">
            <a:avLst/>
          </a:prstGeom>
        </p:spPr>
      </p:pic>
    </p:spTree>
    <p:extLst>
      <p:ext uri="{BB962C8B-B14F-4D97-AF65-F5344CB8AC3E}">
        <p14:creationId xmlns:p14="http://schemas.microsoft.com/office/powerpoint/2010/main" val="132670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A0CAD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019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A0CADC"/>
        </a:solidFill>
        <a:effectLst/>
      </p:bgPr>
    </p:bg>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DFD0AFE8-C562-F106-7C51-6590C3123F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2" y="5283203"/>
            <a:ext cx="1698202" cy="16982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180" y="5379530"/>
            <a:ext cx="1364601" cy="1364601"/>
          </a:xfrm>
          <a:prstGeom prst="rect">
            <a:avLst/>
          </a:prstGeom>
        </p:spPr>
      </p:pic>
    </p:spTree>
    <p:extLst>
      <p:ext uri="{BB962C8B-B14F-4D97-AF65-F5344CB8AC3E}">
        <p14:creationId xmlns:p14="http://schemas.microsoft.com/office/powerpoint/2010/main" val="12325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A0CAD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203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A0CADC"/>
        </a:solidFill>
        <a:effectLst/>
      </p:bgPr>
    </p:bg>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4EB74C1F-7756-0677-2136-5B55F74F0E69}"/>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7027" b="7203"/>
          <a:stretch/>
        </p:blipFill>
        <p:spPr>
          <a:xfrm>
            <a:off x="344528" y="2386692"/>
            <a:ext cx="8813660" cy="4252233"/>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8F993028-6070-1E3F-11B7-84861DE4CEA1}"/>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49415" b="7204"/>
          <a:stretch/>
        </p:blipFill>
        <p:spPr>
          <a:xfrm>
            <a:off x="344528" y="297180"/>
            <a:ext cx="8813660" cy="2150745"/>
          </a:xfrm>
          <a:prstGeom prst="rect">
            <a:avLst/>
          </a:prstGeom>
        </p:spPr>
      </p:pic>
      <p:pic>
        <p:nvPicPr>
          <p:cNvPr id="12" name="Picture 11" descr="A picture containing shape&#10;&#10;Description automatically generated">
            <a:extLst>
              <a:ext uri="{FF2B5EF4-FFF2-40B4-BE49-F238E27FC236}">
                <a16:creationId xmlns:a16="http://schemas.microsoft.com/office/drawing/2014/main" id="{3DB2F45D-CBC6-E809-2EA3-E21458A9A0A1}"/>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7027" r="71117" b="7203"/>
          <a:stretch/>
        </p:blipFill>
        <p:spPr>
          <a:xfrm>
            <a:off x="9320888" y="2386692"/>
            <a:ext cx="2545632" cy="4252233"/>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4EEBBBF2-C366-68F3-D135-CC3217F161F2}"/>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49415" r="71117" b="7204"/>
          <a:stretch/>
        </p:blipFill>
        <p:spPr>
          <a:xfrm>
            <a:off x="9320888" y="297180"/>
            <a:ext cx="2545632" cy="2150745"/>
          </a:xfrm>
          <a:prstGeom prst="rect">
            <a:avLst/>
          </a:prstGeom>
        </p:spPr>
      </p:pic>
    </p:spTree>
    <p:extLst>
      <p:ext uri="{BB962C8B-B14F-4D97-AF65-F5344CB8AC3E}">
        <p14:creationId xmlns:p14="http://schemas.microsoft.com/office/powerpoint/2010/main" val="113637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Roboto Mono" pitchFamily="2" charset="0"/>
          <a:ea typeface="Roboto Mono"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6">
          <p15:clr>
            <a:srgbClr val="F26B43"/>
          </p15:clr>
        </p15:guide>
        <p15:guide id="2" pos="3840">
          <p15:clr>
            <a:srgbClr val="F26B43"/>
          </p15:clr>
        </p15:guide>
        <p15:guide id="3" pos="7582">
          <p15:clr>
            <a:srgbClr val="F26B43"/>
          </p15:clr>
        </p15:guide>
        <p15:guide id="4" pos="7106">
          <p15:clr>
            <a:srgbClr val="F26B43"/>
          </p15:clr>
        </p15:guide>
        <p15:guide id="5" pos="5700">
          <p15:clr>
            <a:srgbClr val="F26B43"/>
          </p15:clr>
        </p15:guide>
        <p15:guide id="6" pos="5246">
          <p15:clr>
            <a:srgbClr val="F26B43"/>
          </p15:clr>
        </p15:guide>
        <p15:guide id="7" pos="4770">
          <p15:clr>
            <a:srgbClr val="F26B43"/>
          </p15:clr>
        </p15:guide>
        <p15:guide id="8" pos="3364">
          <p15:clr>
            <a:srgbClr val="F26B43"/>
          </p15:clr>
        </p15:guide>
        <p15:guide id="9" pos="2910">
          <p15:clr>
            <a:srgbClr val="F26B43"/>
          </p15:clr>
        </p15:guide>
        <p15:guide id="10" pos="2434">
          <p15:clr>
            <a:srgbClr val="F26B43"/>
          </p15:clr>
        </p15:guide>
        <p15:guide id="11" pos="1958">
          <p15:clr>
            <a:srgbClr val="F26B43"/>
          </p15:clr>
        </p15:guide>
        <p15:guide id="12" pos="1504">
          <p15:clr>
            <a:srgbClr val="F26B43"/>
          </p15:clr>
        </p15:guide>
        <p15:guide id="13" pos="1028">
          <p15:clr>
            <a:srgbClr val="F26B43"/>
          </p15:clr>
        </p15:guide>
        <p15:guide id="14" pos="574">
          <p15:clr>
            <a:srgbClr val="F26B43"/>
          </p15:clr>
        </p15:guide>
        <p15:guide id="15" pos="98">
          <p15:clr>
            <a:srgbClr val="F26B43"/>
          </p15:clr>
        </p15:guide>
        <p15:guide id="16" pos="4294">
          <p15:clr>
            <a:srgbClr val="F26B43"/>
          </p15:clr>
        </p15:guide>
        <p15:guide id="17" pos="6176">
          <p15:clr>
            <a:srgbClr val="F26B43"/>
          </p15:clr>
        </p15:guide>
        <p15:guide id="18" pos="6652">
          <p15:clr>
            <a:srgbClr val="F26B43"/>
          </p15:clr>
        </p15:guide>
        <p15:guide id="19" orient="horz" pos="414">
          <p15:clr>
            <a:srgbClr val="F26B43"/>
          </p15:clr>
        </p15:guide>
        <p15:guide id="20" orient="horz" pos="731">
          <p15:clr>
            <a:srgbClr val="F26B43"/>
          </p15:clr>
        </p15:guide>
        <p15:guide id="21" orient="horz" pos="1049">
          <p15:clr>
            <a:srgbClr val="F26B43"/>
          </p15:clr>
        </p15:guide>
        <p15:guide id="22" orient="horz" pos="1366">
          <p15:clr>
            <a:srgbClr val="F26B43"/>
          </p15:clr>
        </p15:guide>
        <p15:guide id="23" orient="horz" pos="1684">
          <p15:clr>
            <a:srgbClr val="F26B43"/>
          </p15:clr>
        </p15:guide>
        <p15:guide id="24" orient="horz" pos="2001">
          <p15:clr>
            <a:srgbClr val="F26B43"/>
          </p15:clr>
        </p15:guide>
        <p15:guide id="25" orient="horz" pos="2319">
          <p15:clr>
            <a:srgbClr val="F26B43"/>
          </p15:clr>
        </p15:guide>
        <p15:guide id="26" orient="horz" pos="2636">
          <p15:clr>
            <a:srgbClr val="F26B43"/>
          </p15:clr>
        </p15:guide>
        <p15:guide id="27" orient="horz" pos="2954">
          <p15:clr>
            <a:srgbClr val="F26B43"/>
          </p15:clr>
        </p15:guide>
        <p15:guide id="28" orient="horz" pos="3271">
          <p15:clr>
            <a:srgbClr val="F26B43"/>
          </p15:clr>
        </p15:guide>
        <p15:guide id="29" orient="horz" pos="3589">
          <p15:clr>
            <a:srgbClr val="F26B43"/>
          </p15:clr>
        </p15:guide>
        <p15:guide id="30" orient="horz" pos="3906">
          <p15:clr>
            <a:srgbClr val="F26B43"/>
          </p15:clr>
        </p15:guide>
        <p15:guide id="31" orient="horz" pos="42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0.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1498833" y="2113817"/>
            <a:ext cx="9194334" cy="1938992"/>
          </a:xfrm>
          <a:prstGeom prst="rect">
            <a:avLst/>
          </a:prstGeom>
          <a:solidFill>
            <a:srgbClr val="002381"/>
          </a:solidFill>
          <a:ln>
            <a:solidFill>
              <a:srgbClr val="002381"/>
            </a:solid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What was the significance of </a:t>
            </a:r>
            <a:br>
              <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Belfast (Good Friday) Agreement? </a:t>
            </a:r>
          </a:p>
        </p:txBody>
      </p:sp>
      <p:sp>
        <p:nvSpPr>
          <p:cNvPr id="2" name="Subtitle 2">
            <a:extLst>
              <a:ext uri="{FF2B5EF4-FFF2-40B4-BE49-F238E27FC236}">
                <a16:creationId xmlns:a16="http://schemas.microsoft.com/office/drawing/2014/main" id="{DAA02466-AC0C-A0D6-B849-7F803902089C}"/>
              </a:ext>
            </a:extLst>
          </p:cNvPr>
          <p:cNvSpPr txBox="1">
            <a:spLocks/>
          </p:cNvSpPr>
          <p:nvPr/>
        </p:nvSpPr>
        <p:spPr>
          <a:xfrm>
            <a:off x="1498833" y="4052809"/>
            <a:ext cx="9194334" cy="809541"/>
          </a:xfrm>
          <a:prstGeom prst="rect">
            <a:avLst/>
          </a:prstGeom>
          <a:solidFill>
            <a:srgbClr val="002381"/>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Case Study: April to November 1998</a:t>
            </a:r>
            <a:endParaRPr kumimoji="0" lang="en-GB" sz="36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15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ACC9-F492-3DAD-8AF7-3AA3244A87CC}"/>
              </a:ext>
            </a:extLst>
          </p:cNvPr>
          <p:cNvSpPr>
            <a:spLocks noGrp="1"/>
          </p:cNvSpPr>
          <p:nvPr>
            <p:ph type="title" idx="4294967295"/>
          </p:nvPr>
        </p:nvSpPr>
        <p:spPr>
          <a:xfrm>
            <a:off x="323386" y="365125"/>
            <a:ext cx="11418848" cy="973021"/>
          </a:xfrm>
          <a:prstGeom prst="rect">
            <a:avLst/>
          </a:prstGeom>
          <a:solidFill>
            <a:srgbClr val="002381"/>
          </a:solidFill>
        </p:spPr>
        <p:txBody>
          <a:bodyPr>
            <a:noAutofit/>
          </a:bodyPr>
          <a:lstStyle/>
          <a:p>
            <a:r>
              <a:rPr lang="en-GB" sz="2800" b="1">
                <a:solidFill>
                  <a:schemeClr val="bg1"/>
                </a:solidFill>
                <a:latin typeface="Arial" panose="020B0604020202020204" pitchFamily="34" charset="0"/>
                <a:cs typeface="Arial" panose="020B0604020202020204" pitchFamily="34" charset="0"/>
              </a:rPr>
              <a:t>Study the documents and complete the table to help you decide which line of argument is supported best by the evidence.  </a:t>
            </a:r>
            <a:endParaRPr lang="en-GB" sz="2800" b="1" dirty="0">
              <a:solidFill>
                <a:schemeClr val="bg1"/>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74FC9A1E-27B8-76A2-B0A6-E00680579C44}"/>
              </a:ext>
            </a:extLst>
          </p:cNvPr>
          <p:cNvGraphicFramePr>
            <a:graphicFrameLocks noGrp="1"/>
          </p:cNvGraphicFramePr>
          <p:nvPr>
            <p:extLst>
              <p:ext uri="{D42A27DB-BD31-4B8C-83A1-F6EECF244321}">
                <p14:modId xmlns:p14="http://schemas.microsoft.com/office/powerpoint/2010/main" val="2540564638"/>
              </p:ext>
            </p:extLst>
          </p:nvPr>
        </p:nvGraphicFramePr>
        <p:xfrm>
          <a:off x="323385" y="1538868"/>
          <a:ext cx="11418848" cy="4954007"/>
        </p:xfrm>
        <a:graphic>
          <a:graphicData uri="http://schemas.openxmlformats.org/drawingml/2006/table">
            <a:tbl>
              <a:tblPr firstRow="1" firstCol="1" bandRow="1">
                <a:tableStyleId>{5C22544A-7EE6-4342-B048-85BDC9FD1C3A}</a:tableStyleId>
              </a:tblPr>
              <a:tblGrid>
                <a:gridCol w="1014761">
                  <a:extLst>
                    <a:ext uri="{9D8B030D-6E8A-4147-A177-3AD203B41FA5}">
                      <a16:colId xmlns:a16="http://schemas.microsoft.com/office/drawing/2014/main" val="366246103"/>
                    </a:ext>
                  </a:extLst>
                </a:gridCol>
                <a:gridCol w="747132">
                  <a:extLst>
                    <a:ext uri="{9D8B030D-6E8A-4147-A177-3AD203B41FA5}">
                      <a16:colId xmlns:a16="http://schemas.microsoft.com/office/drawing/2014/main" val="4170826476"/>
                    </a:ext>
                  </a:extLst>
                </a:gridCol>
                <a:gridCol w="1869889">
                  <a:extLst>
                    <a:ext uri="{9D8B030D-6E8A-4147-A177-3AD203B41FA5}">
                      <a16:colId xmlns:a16="http://schemas.microsoft.com/office/drawing/2014/main" val="2693267162"/>
                    </a:ext>
                  </a:extLst>
                </a:gridCol>
                <a:gridCol w="2961048">
                  <a:extLst>
                    <a:ext uri="{9D8B030D-6E8A-4147-A177-3AD203B41FA5}">
                      <a16:colId xmlns:a16="http://schemas.microsoft.com/office/drawing/2014/main" val="1578562358"/>
                    </a:ext>
                  </a:extLst>
                </a:gridCol>
                <a:gridCol w="4826018">
                  <a:extLst>
                    <a:ext uri="{9D8B030D-6E8A-4147-A177-3AD203B41FA5}">
                      <a16:colId xmlns:a16="http://schemas.microsoft.com/office/drawing/2014/main" val="2303742105"/>
                    </a:ext>
                  </a:extLst>
                </a:gridCol>
              </a:tblGrid>
              <a:tr h="1113131">
                <a:tc>
                  <a:txBody>
                    <a:bodyPr/>
                    <a:lstStyle/>
                    <a:p>
                      <a:pPr>
                        <a:lnSpc>
                          <a:spcPct val="107000"/>
                        </a:lnSpc>
                        <a:spcAft>
                          <a:spcPts val="800"/>
                        </a:spcAft>
                      </a:pPr>
                      <a:r>
                        <a:rPr lang="en-GB" sz="2000">
                          <a:effectLst/>
                        </a:rPr>
                        <a:t>Source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nchor="ctr">
                    <a:solidFill>
                      <a:srgbClr val="002381"/>
                    </a:solidFill>
                  </a:tcPr>
                </a:tc>
                <a:tc>
                  <a:txBody>
                    <a:bodyPr/>
                    <a:lstStyle/>
                    <a:p>
                      <a:pPr>
                        <a:lnSpc>
                          <a:spcPct val="107000"/>
                        </a:lnSpc>
                        <a:spcAft>
                          <a:spcPts val="800"/>
                        </a:spcAft>
                      </a:pPr>
                      <a:r>
                        <a:rPr lang="en-GB" sz="2000">
                          <a:effectLst/>
                        </a:rPr>
                        <a:t>Date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nchor="ctr">
                    <a:solidFill>
                      <a:srgbClr val="002381"/>
                    </a:solidFill>
                  </a:tcPr>
                </a:tc>
                <a:tc>
                  <a:txBody>
                    <a:bodyPr/>
                    <a:lstStyle/>
                    <a:p>
                      <a:pPr>
                        <a:lnSpc>
                          <a:spcPct val="107000"/>
                        </a:lnSpc>
                        <a:spcAft>
                          <a:spcPts val="800"/>
                        </a:spcAft>
                      </a:pPr>
                      <a:r>
                        <a:rPr lang="en-GB" sz="2000">
                          <a:effectLst/>
                        </a:rPr>
                        <a:t>What is the source?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nchor="ctr">
                    <a:solidFill>
                      <a:srgbClr val="002381"/>
                    </a:solidFill>
                  </a:tcPr>
                </a:tc>
                <a:tc>
                  <a:txBody>
                    <a:bodyPr/>
                    <a:lstStyle/>
                    <a:p>
                      <a:pPr>
                        <a:lnSpc>
                          <a:spcPct val="107000"/>
                        </a:lnSpc>
                        <a:spcAft>
                          <a:spcPts val="800"/>
                        </a:spcAft>
                      </a:pPr>
                      <a:r>
                        <a:rPr lang="en-GB" sz="2000">
                          <a:effectLst/>
                        </a:rPr>
                        <a:t>Brief summary of content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nchor="ctr">
                    <a:solidFill>
                      <a:srgbClr val="002381"/>
                    </a:solidFill>
                  </a:tcPr>
                </a:tc>
                <a:tc>
                  <a:txBody>
                    <a:bodyPr/>
                    <a:lstStyle/>
                    <a:p>
                      <a:pPr>
                        <a:lnSpc>
                          <a:spcPct val="107000"/>
                        </a:lnSpc>
                        <a:spcAft>
                          <a:spcPts val="800"/>
                        </a:spcAft>
                      </a:pPr>
                      <a:r>
                        <a:rPr lang="en-GB" sz="2000">
                          <a:effectLst/>
                        </a:rPr>
                        <a:t>Could be used to support line(s) of argument A-E because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nchor="ctr">
                    <a:solidFill>
                      <a:srgbClr val="002381"/>
                    </a:solidFill>
                  </a:tcPr>
                </a:tc>
                <a:extLst>
                  <a:ext uri="{0D108BD9-81ED-4DB2-BD59-A6C34878D82A}">
                    <a16:rowId xmlns:a16="http://schemas.microsoft.com/office/drawing/2014/main" val="1665155524"/>
                  </a:ext>
                </a:extLst>
              </a:tr>
              <a:tr h="640146">
                <a:tc>
                  <a:txBody>
                    <a:bodyPr/>
                    <a:lstStyle/>
                    <a:p>
                      <a:pPr algn="ctr">
                        <a:lnSpc>
                          <a:spcPct val="107000"/>
                        </a:lnSpc>
                        <a:spcAft>
                          <a:spcPts val="800"/>
                        </a:spcAft>
                      </a:pPr>
                      <a:r>
                        <a:rPr lang="en-GB" sz="2000">
                          <a:effectLst/>
                        </a:rPr>
                        <a:t>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nchor="ctr">
                    <a:solidFill>
                      <a:srgbClr val="002381"/>
                    </a:solidFill>
                  </a:tcPr>
                </a:tc>
                <a:tc>
                  <a:txBody>
                    <a:bodyPr/>
                    <a:lstStyle/>
                    <a:p>
                      <a:pP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tc>
                <a:tc>
                  <a:txBody>
                    <a:bodyPr/>
                    <a:lstStyle/>
                    <a:p>
                      <a:pP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tc>
                <a:tc>
                  <a:txBody>
                    <a:bodyPr/>
                    <a:lstStyle/>
                    <a:p>
                      <a:pP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tc>
                <a:tc>
                  <a:txBody>
                    <a:bodyPr/>
                    <a:lstStyle/>
                    <a:p>
                      <a:pP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tc>
                <a:extLst>
                  <a:ext uri="{0D108BD9-81ED-4DB2-BD59-A6C34878D82A}">
                    <a16:rowId xmlns:a16="http://schemas.microsoft.com/office/drawing/2014/main" val="1821352873"/>
                  </a:ext>
                </a:extLst>
              </a:tr>
              <a:tr h="640146">
                <a:tc>
                  <a:txBody>
                    <a:bodyPr/>
                    <a:lstStyle/>
                    <a:p>
                      <a:pPr algn="ctr">
                        <a:lnSpc>
                          <a:spcPct val="107000"/>
                        </a:lnSpc>
                        <a:spcAft>
                          <a:spcPts val="800"/>
                        </a:spcAft>
                      </a:pPr>
                      <a:r>
                        <a:rPr lang="en-GB" sz="2000">
                          <a:effectLst/>
                        </a:rPr>
                        <a:t>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nchor="ctr">
                    <a:solidFill>
                      <a:srgbClr val="002381"/>
                    </a:solidFill>
                  </a:tcPr>
                </a:tc>
                <a:tc>
                  <a:txBody>
                    <a:bodyPr/>
                    <a:lstStyle/>
                    <a:p>
                      <a:pP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tc>
                <a:tc>
                  <a:txBody>
                    <a:bodyPr/>
                    <a:lstStyle/>
                    <a:p>
                      <a:pP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tc>
                <a:tc>
                  <a:txBody>
                    <a:bodyPr/>
                    <a:lstStyle/>
                    <a:p>
                      <a:pP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tc>
                <a:tc>
                  <a:txBody>
                    <a:bodyPr/>
                    <a:lstStyle/>
                    <a:p>
                      <a:pP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tc>
                <a:extLst>
                  <a:ext uri="{0D108BD9-81ED-4DB2-BD59-A6C34878D82A}">
                    <a16:rowId xmlns:a16="http://schemas.microsoft.com/office/drawing/2014/main" val="3868066933"/>
                  </a:ext>
                </a:extLst>
              </a:tr>
              <a:tr h="640146">
                <a:tc>
                  <a:txBody>
                    <a:bodyPr/>
                    <a:lstStyle/>
                    <a:p>
                      <a:pPr algn="ctr">
                        <a:lnSpc>
                          <a:spcPct val="107000"/>
                        </a:lnSpc>
                        <a:spcAft>
                          <a:spcPts val="800"/>
                        </a:spcAft>
                      </a:pPr>
                      <a:r>
                        <a:rPr lang="en-GB" sz="2000">
                          <a:effectLst/>
                        </a:rPr>
                        <a:t>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nchor="ctr">
                    <a:solidFill>
                      <a:srgbClr val="002381"/>
                    </a:solidFill>
                  </a:tcPr>
                </a:tc>
                <a:tc>
                  <a:txBody>
                    <a:bodyPr/>
                    <a:lstStyle/>
                    <a:p>
                      <a:pP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tc>
                <a:tc>
                  <a:txBody>
                    <a:bodyPr/>
                    <a:lstStyle/>
                    <a:p>
                      <a:pP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tc>
                <a:tc>
                  <a:txBody>
                    <a:bodyPr/>
                    <a:lstStyle/>
                    <a:p>
                      <a:pP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tc>
                <a:tc>
                  <a:txBody>
                    <a:bodyPr/>
                    <a:lstStyle/>
                    <a:p>
                      <a:pP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tc>
                <a:extLst>
                  <a:ext uri="{0D108BD9-81ED-4DB2-BD59-A6C34878D82A}">
                    <a16:rowId xmlns:a16="http://schemas.microsoft.com/office/drawing/2014/main" val="3073762514"/>
                  </a:ext>
                </a:extLst>
              </a:tr>
              <a:tr h="640146">
                <a:tc>
                  <a:txBody>
                    <a:bodyPr/>
                    <a:lstStyle/>
                    <a:p>
                      <a:pPr algn="ctr">
                        <a:lnSpc>
                          <a:spcPct val="107000"/>
                        </a:lnSpc>
                        <a:spcAft>
                          <a:spcPts val="800"/>
                        </a:spcAft>
                      </a:pPr>
                      <a:r>
                        <a:rPr lang="en-GB" sz="2000">
                          <a:effectLst/>
                        </a:rPr>
                        <a:t>4 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nchor="ctr">
                    <a:solidFill>
                      <a:srgbClr val="002381"/>
                    </a:solidFill>
                  </a:tcPr>
                </a:tc>
                <a:tc>
                  <a:txBody>
                    <a:bodyPr/>
                    <a:lstStyle/>
                    <a:p>
                      <a:pP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tc>
                <a:tc>
                  <a:txBody>
                    <a:bodyPr/>
                    <a:lstStyle/>
                    <a:p>
                      <a:pP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tc>
                <a:tc>
                  <a:txBody>
                    <a:bodyPr/>
                    <a:lstStyle/>
                    <a:p>
                      <a:pP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tc>
                <a:tc>
                  <a:txBody>
                    <a:bodyPr/>
                    <a:lstStyle/>
                    <a:p>
                      <a:pP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tc>
                <a:extLst>
                  <a:ext uri="{0D108BD9-81ED-4DB2-BD59-A6C34878D82A}">
                    <a16:rowId xmlns:a16="http://schemas.microsoft.com/office/drawing/2014/main" val="3745612897"/>
                  </a:ext>
                </a:extLst>
              </a:tr>
              <a:tr h="640146">
                <a:tc>
                  <a:txBody>
                    <a:bodyPr/>
                    <a:lstStyle/>
                    <a:p>
                      <a:pPr algn="ctr">
                        <a:lnSpc>
                          <a:spcPct val="107000"/>
                        </a:lnSpc>
                        <a:spcAft>
                          <a:spcPts val="800"/>
                        </a:spcAft>
                      </a:pPr>
                      <a:r>
                        <a:rPr lang="en-GB" sz="2000">
                          <a:effectLst/>
                        </a:rPr>
                        <a:t>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nchor="ctr">
                    <a:solidFill>
                      <a:srgbClr val="002381"/>
                    </a:solidFill>
                  </a:tcPr>
                </a:tc>
                <a:tc>
                  <a:txBody>
                    <a:bodyPr/>
                    <a:lstStyle/>
                    <a:p>
                      <a:pP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tc>
                <a:tc>
                  <a:txBody>
                    <a:bodyPr/>
                    <a:lstStyle/>
                    <a:p>
                      <a:pP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tc>
                <a:tc>
                  <a:txBody>
                    <a:bodyPr/>
                    <a:lstStyle/>
                    <a:p>
                      <a:pP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tc>
                <a:tc>
                  <a:txBody>
                    <a:bodyPr/>
                    <a:lstStyle/>
                    <a:p>
                      <a:pP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tc>
                <a:extLst>
                  <a:ext uri="{0D108BD9-81ED-4DB2-BD59-A6C34878D82A}">
                    <a16:rowId xmlns:a16="http://schemas.microsoft.com/office/drawing/2014/main" val="372109293"/>
                  </a:ext>
                </a:extLst>
              </a:tr>
              <a:tr h="640146">
                <a:tc>
                  <a:txBody>
                    <a:bodyPr/>
                    <a:lstStyle/>
                    <a:p>
                      <a:pPr algn="ctr">
                        <a:lnSpc>
                          <a:spcPct val="107000"/>
                        </a:lnSpc>
                        <a:spcAft>
                          <a:spcPts val="800"/>
                        </a:spcAft>
                      </a:pPr>
                      <a:r>
                        <a:rPr lang="en-GB" sz="2000">
                          <a:effectLst/>
                        </a:rPr>
                        <a:t>6</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nchor="ctr">
                    <a:solidFill>
                      <a:srgbClr val="002381"/>
                    </a:solidFill>
                  </a:tcPr>
                </a:tc>
                <a:tc>
                  <a:txBody>
                    <a:bodyPr/>
                    <a:lstStyle/>
                    <a:p>
                      <a:pP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tc>
                <a:tc>
                  <a:txBody>
                    <a:bodyPr/>
                    <a:lstStyle/>
                    <a:p>
                      <a:pP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tc>
                <a:tc>
                  <a:txBody>
                    <a:bodyPr/>
                    <a:lstStyle/>
                    <a:p>
                      <a:pP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tc>
                <a:tc>
                  <a:txBody>
                    <a:bodyPr/>
                    <a:lstStyle/>
                    <a:p>
                      <a:pP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58" marR="59558" marT="0" marB="0"/>
                </a:tc>
                <a:extLst>
                  <a:ext uri="{0D108BD9-81ED-4DB2-BD59-A6C34878D82A}">
                    <a16:rowId xmlns:a16="http://schemas.microsoft.com/office/drawing/2014/main" val="2926274296"/>
                  </a:ext>
                </a:extLst>
              </a:tr>
            </a:tbl>
          </a:graphicData>
        </a:graphic>
      </p:graphicFrame>
    </p:spTree>
    <p:extLst>
      <p:ext uri="{BB962C8B-B14F-4D97-AF65-F5344CB8AC3E}">
        <p14:creationId xmlns:p14="http://schemas.microsoft.com/office/powerpoint/2010/main" val="157790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DE61-E0C8-3049-CC5F-79941AC73B16}"/>
              </a:ext>
            </a:extLst>
          </p:cNvPr>
          <p:cNvSpPr txBox="1">
            <a:spLocks noGrp="1"/>
          </p:cNvSpPr>
          <p:nvPr>
            <p:ph type="title" idx="4294967295"/>
          </p:nvPr>
        </p:nvSpPr>
        <p:spPr>
          <a:xfrm>
            <a:off x="602167" y="1548527"/>
            <a:ext cx="5705706" cy="584775"/>
          </a:xfrm>
          <a:prstGeom prst="rect">
            <a:avLst/>
          </a:prstGeom>
          <a:solidFill>
            <a:srgbClr val="00238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Source 1</a:t>
            </a:r>
          </a:p>
        </p:txBody>
      </p:sp>
      <p:sp>
        <p:nvSpPr>
          <p:cNvPr id="3" name="Content Placeholder 2">
            <a:extLst>
              <a:ext uri="{FF2B5EF4-FFF2-40B4-BE49-F238E27FC236}">
                <a16:creationId xmlns:a16="http://schemas.microsoft.com/office/drawing/2014/main" id="{EAE65D11-AA31-2123-AB6E-D15F7CF29C2F}"/>
              </a:ext>
            </a:extLst>
          </p:cNvPr>
          <p:cNvSpPr>
            <a:spLocks noGrp="1"/>
          </p:cNvSpPr>
          <p:nvPr>
            <p:ph idx="4294967295"/>
          </p:nvPr>
        </p:nvSpPr>
        <p:spPr>
          <a:xfrm>
            <a:off x="602166" y="2276776"/>
            <a:ext cx="5705707" cy="3220776"/>
          </a:xfrm>
          <a:prstGeom prst="rect">
            <a:avLst/>
          </a:prstGeom>
          <a:solidFill>
            <a:srgbClr val="FFFFFF">
              <a:alpha val="89804"/>
            </a:srgbClr>
          </a:solidFill>
        </p:spPr>
        <p:txBody>
          <a:bodyPr>
            <a:normAutofit/>
          </a:bodyPr>
          <a:lstStyle/>
          <a:p>
            <a:pPr marL="0" indent="0">
              <a:lnSpc>
                <a:spcPct val="100000"/>
              </a:lnSpc>
              <a:buNone/>
            </a:pPr>
            <a:r>
              <a:rPr lang="en-GB">
                <a:solidFill>
                  <a:srgbClr val="002381"/>
                </a:solidFill>
                <a:latin typeface="Arial" panose="020B0604020202020204" pitchFamily="34" charset="0"/>
                <a:cs typeface="Arial" panose="020B0604020202020204" pitchFamily="34" charset="0"/>
              </a:rPr>
              <a:t>The </a:t>
            </a:r>
            <a:r>
              <a:rPr lang="en-GB" dirty="0">
                <a:solidFill>
                  <a:srgbClr val="002381"/>
                </a:solidFill>
                <a:latin typeface="Arial" panose="020B0604020202020204" pitchFamily="34" charset="0"/>
                <a:cs typeface="Arial" panose="020B0604020202020204" pitchFamily="34" charset="0"/>
              </a:rPr>
              <a:t>text of a speech by the </a:t>
            </a:r>
            <a:r>
              <a:rPr lang="en-GB">
                <a:solidFill>
                  <a:srgbClr val="002381"/>
                </a:solidFill>
                <a:latin typeface="Arial" panose="020B0604020202020204" pitchFamily="34" charset="0"/>
                <a:cs typeface="Arial" panose="020B0604020202020204" pitchFamily="34" charset="0"/>
              </a:rPr>
              <a:t>Taoiseach (Irish Prime Minister) Mr</a:t>
            </a:r>
            <a:r>
              <a:rPr lang="en-GB" dirty="0">
                <a:solidFill>
                  <a:srgbClr val="002381"/>
                </a:solidFill>
                <a:latin typeface="Arial" panose="020B0604020202020204" pitchFamily="34" charset="0"/>
                <a:cs typeface="Arial" panose="020B0604020202020204" pitchFamily="34" charset="0"/>
              </a:rPr>
              <a:t>. Bertie Ahern, TD on the Approval of the Multi-Party Agreement in Belfast on Good Friday, </a:t>
            </a:r>
            <a:r>
              <a:rPr lang="en-GB">
                <a:solidFill>
                  <a:srgbClr val="002381"/>
                </a:solidFill>
                <a:latin typeface="Arial" panose="020B0604020202020204" pitchFamily="34" charset="0"/>
                <a:cs typeface="Arial" panose="020B0604020202020204" pitchFamily="34" charset="0"/>
              </a:rPr>
              <a:t>10 April 1998. </a:t>
            </a:r>
            <a:r>
              <a:rPr lang="en-GB" dirty="0">
                <a:solidFill>
                  <a:srgbClr val="002381"/>
                </a:solidFill>
                <a:latin typeface="Arial" panose="020B0604020202020204" pitchFamily="34" charset="0"/>
                <a:cs typeface="Arial" panose="020B0604020202020204" pitchFamily="34" charset="0"/>
              </a:rPr>
              <a:t>The speech was delivered on </a:t>
            </a:r>
            <a:r>
              <a:rPr lang="en-GB">
                <a:solidFill>
                  <a:srgbClr val="002381"/>
                </a:solidFill>
                <a:latin typeface="Arial" panose="020B0604020202020204" pitchFamily="34" charset="0"/>
                <a:cs typeface="Arial" panose="020B0604020202020204" pitchFamily="34" charset="0"/>
              </a:rPr>
              <a:t>22 April 1998.</a:t>
            </a:r>
            <a:endParaRPr lang="en-GB" dirty="0">
              <a:solidFill>
                <a:srgbClr val="002381"/>
              </a:solidFill>
              <a:latin typeface="Arial" panose="020B0604020202020204" pitchFamily="34" charset="0"/>
              <a:cs typeface="Arial" panose="020B0604020202020204" pitchFamily="34" charset="0"/>
            </a:endParaRPr>
          </a:p>
        </p:txBody>
      </p:sp>
      <p:grpSp>
        <p:nvGrpSpPr>
          <p:cNvPr id="4" name="Group 3" descr="Extract of a speech transcript">
            <a:extLst>
              <a:ext uri="{FF2B5EF4-FFF2-40B4-BE49-F238E27FC236}">
                <a16:creationId xmlns:a16="http://schemas.microsoft.com/office/drawing/2014/main" id="{85B4D2C7-CE1A-31BA-49E1-FF283C7AF561}"/>
              </a:ext>
            </a:extLst>
          </p:cNvPr>
          <p:cNvGrpSpPr/>
          <p:nvPr/>
        </p:nvGrpSpPr>
        <p:grpSpPr>
          <a:xfrm>
            <a:off x="6933107" y="275343"/>
            <a:ext cx="3973814" cy="6307314"/>
            <a:chOff x="6498209" y="365759"/>
            <a:chExt cx="3973814" cy="6307314"/>
          </a:xfrm>
        </p:grpSpPr>
        <p:pic>
          <p:nvPicPr>
            <p:cNvPr id="7" name="Picture 6">
              <a:extLst>
                <a:ext uri="{FF2B5EF4-FFF2-40B4-BE49-F238E27FC236}">
                  <a16:creationId xmlns:a16="http://schemas.microsoft.com/office/drawing/2014/main" id="{46FC5802-93B1-C989-C581-73083A214BCD}"/>
                </a:ext>
              </a:extLst>
            </p:cNvPr>
            <p:cNvPicPr>
              <a:picLocks noChangeAspect="1"/>
            </p:cNvPicPr>
            <p:nvPr/>
          </p:nvPicPr>
          <p:blipFill>
            <a:blip r:embed="rId3"/>
            <a:stretch>
              <a:fillRect/>
            </a:stretch>
          </p:blipFill>
          <p:spPr>
            <a:xfrm>
              <a:off x="6498209" y="365759"/>
              <a:ext cx="3955617" cy="4561841"/>
            </a:xfrm>
            <a:prstGeom prst="rect">
              <a:avLst/>
            </a:prstGeom>
          </p:spPr>
        </p:pic>
        <p:pic>
          <p:nvPicPr>
            <p:cNvPr id="9" name="Picture 8">
              <a:extLst>
                <a:ext uri="{FF2B5EF4-FFF2-40B4-BE49-F238E27FC236}">
                  <a16:creationId xmlns:a16="http://schemas.microsoft.com/office/drawing/2014/main" id="{9FED271A-657C-1B2D-C6C5-B300789844D6}"/>
                </a:ext>
              </a:extLst>
            </p:cNvPr>
            <p:cNvPicPr>
              <a:picLocks noChangeAspect="1"/>
            </p:cNvPicPr>
            <p:nvPr/>
          </p:nvPicPr>
          <p:blipFill>
            <a:blip r:embed="rId4"/>
            <a:stretch>
              <a:fillRect/>
            </a:stretch>
          </p:blipFill>
          <p:spPr>
            <a:xfrm>
              <a:off x="6516406" y="5008729"/>
              <a:ext cx="3955617" cy="1664344"/>
            </a:xfrm>
            <a:prstGeom prst="rect">
              <a:avLst/>
            </a:prstGeom>
          </p:spPr>
        </p:pic>
      </p:grpSp>
    </p:spTree>
    <p:extLst>
      <p:ext uri="{BB962C8B-B14F-4D97-AF65-F5344CB8AC3E}">
        <p14:creationId xmlns:p14="http://schemas.microsoft.com/office/powerpoint/2010/main" val="739671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4A06-B97B-15F7-A971-CDB3EB39C1FB}"/>
              </a:ext>
            </a:extLst>
          </p:cNvPr>
          <p:cNvSpPr txBox="1">
            <a:spLocks noGrp="1"/>
          </p:cNvSpPr>
          <p:nvPr>
            <p:ph type="title" idx="4294967295"/>
          </p:nvPr>
        </p:nvSpPr>
        <p:spPr>
          <a:xfrm>
            <a:off x="189571" y="1972274"/>
            <a:ext cx="3336925" cy="584775"/>
          </a:xfrm>
          <a:prstGeom prst="rect">
            <a:avLst/>
          </a:prstGeom>
          <a:solidFill>
            <a:srgbClr val="00238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Source 2</a:t>
            </a:r>
          </a:p>
        </p:txBody>
      </p:sp>
      <p:sp>
        <p:nvSpPr>
          <p:cNvPr id="4" name="Content Placeholder 2">
            <a:extLst>
              <a:ext uri="{FF2B5EF4-FFF2-40B4-BE49-F238E27FC236}">
                <a16:creationId xmlns:a16="http://schemas.microsoft.com/office/drawing/2014/main" id="{81371E88-CD21-D39E-FBB7-0BAEF6FA0A3E}"/>
              </a:ext>
            </a:extLst>
          </p:cNvPr>
          <p:cNvSpPr>
            <a:spLocks noGrp="1"/>
          </p:cNvSpPr>
          <p:nvPr>
            <p:ph idx="4294967295"/>
          </p:nvPr>
        </p:nvSpPr>
        <p:spPr>
          <a:xfrm>
            <a:off x="189571" y="2754350"/>
            <a:ext cx="3336925" cy="2576513"/>
          </a:xfrm>
          <a:prstGeom prst="rect">
            <a:avLst/>
          </a:prstGeom>
          <a:solidFill>
            <a:srgbClr val="FFFFFF">
              <a:alpha val="89804"/>
            </a:srgbClr>
          </a:solidFill>
        </p:spPr>
        <p:txBody>
          <a:bodyPr/>
          <a:lstStyle/>
          <a:p>
            <a:pPr marL="0" indent="0">
              <a:buNone/>
            </a:pPr>
            <a:r>
              <a:rPr lang="en-GB">
                <a:solidFill>
                  <a:srgbClr val="002381"/>
                </a:solidFill>
                <a:latin typeface="Arial" panose="020B0604020202020204" pitchFamily="34" charset="0"/>
                <a:cs typeface="Arial" panose="020B0604020202020204" pitchFamily="34" charset="0"/>
              </a:rPr>
              <a:t>A </a:t>
            </a:r>
            <a:r>
              <a:rPr lang="en-GB" dirty="0">
                <a:solidFill>
                  <a:srgbClr val="002381"/>
                </a:solidFill>
                <a:latin typeface="Arial" panose="020B0604020202020204" pitchFamily="34" charset="0"/>
                <a:cs typeface="Arial" panose="020B0604020202020204" pitchFamily="34" charset="0"/>
              </a:rPr>
              <a:t>letter from </a:t>
            </a:r>
            <a:r>
              <a:rPr lang="en-GB">
                <a:solidFill>
                  <a:srgbClr val="002381"/>
                </a:solidFill>
                <a:latin typeface="Arial" panose="020B0604020202020204" pitchFamily="34" charset="0"/>
                <a:cs typeface="Arial" panose="020B0604020202020204" pitchFamily="34" charset="0"/>
              </a:rPr>
              <a:t>the Taoiseach </a:t>
            </a:r>
            <a:r>
              <a:rPr lang="en-GB" dirty="0">
                <a:solidFill>
                  <a:srgbClr val="002381"/>
                </a:solidFill>
                <a:latin typeface="Arial" panose="020B0604020202020204" pitchFamily="34" charset="0"/>
                <a:cs typeface="Arial" panose="020B0604020202020204" pitchFamily="34" charset="0"/>
              </a:rPr>
              <a:t>Bertie Ahern to </a:t>
            </a:r>
            <a:r>
              <a:rPr lang="en-GB">
                <a:solidFill>
                  <a:srgbClr val="002381"/>
                </a:solidFill>
                <a:latin typeface="Arial" panose="020B0604020202020204" pitchFamily="34" charset="0"/>
                <a:cs typeface="Arial" panose="020B0604020202020204" pitchFamily="34" charset="0"/>
              </a:rPr>
              <a:t>the UK </a:t>
            </a:r>
            <a:r>
              <a:rPr lang="en-GB" dirty="0">
                <a:solidFill>
                  <a:srgbClr val="002381"/>
                </a:solidFill>
                <a:latin typeface="Arial" panose="020B0604020202020204" pitchFamily="34" charset="0"/>
                <a:cs typeface="Arial" panose="020B0604020202020204" pitchFamily="34" charset="0"/>
              </a:rPr>
              <a:t>Prime Minister Tony Blair</a:t>
            </a:r>
            <a:r>
              <a:rPr lang="en-GB">
                <a:solidFill>
                  <a:srgbClr val="002381"/>
                </a:solidFill>
                <a:latin typeface="Arial" panose="020B0604020202020204" pitchFamily="34" charset="0"/>
                <a:cs typeface="Arial" panose="020B0604020202020204" pitchFamily="34" charset="0"/>
              </a:rPr>
              <a:t>, 10 June 1998</a:t>
            </a:r>
            <a:endParaRPr lang="en-GB" dirty="0">
              <a:solidFill>
                <a:srgbClr val="002381"/>
              </a:solidFill>
              <a:latin typeface="Arial" panose="020B0604020202020204" pitchFamily="34" charset="0"/>
              <a:cs typeface="Arial" panose="020B0604020202020204" pitchFamily="34" charset="0"/>
            </a:endParaRPr>
          </a:p>
        </p:txBody>
      </p:sp>
      <p:grpSp>
        <p:nvGrpSpPr>
          <p:cNvPr id="9" name="Group 8" descr="Letter on paper headed Oifig an Taoisigh, the Office of the Taoiseach">
            <a:extLst>
              <a:ext uri="{FF2B5EF4-FFF2-40B4-BE49-F238E27FC236}">
                <a16:creationId xmlns:a16="http://schemas.microsoft.com/office/drawing/2014/main" id="{A10576AF-F240-A0AF-EA43-2FA2BD4923F2}"/>
              </a:ext>
            </a:extLst>
          </p:cNvPr>
          <p:cNvGrpSpPr/>
          <p:nvPr/>
        </p:nvGrpSpPr>
        <p:grpSpPr>
          <a:xfrm>
            <a:off x="3677181" y="572584"/>
            <a:ext cx="8514819" cy="5712831"/>
            <a:chOff x="3677181" y="151943"/>
            <a:chExt cx="8514819" cy="5712831"/>
          </a:xfrm>
        </p:grpSpPr>
        <p:pic>
          <p:nvPicPr>
            <p:cNvPr id="3" name="Picture 2">
              <a:extLst>
                <a:ext uri="{FF2B5EF4-FFF2-40B4-BE49-F238E27FC236}">
                  <a16:creationId xmlns:a16="http://schemas.microsoft.com/office/drawing/2014/main" id="{91383410-87CF-083A-CBD7-F5139D382BC5}"/>
                </a:ext>
              </a:extLst>
            </p:cNvPr>
            <p:cNvPicPr>
              <a:picLocks noChangeAspect="1"/>
            </p:cNvPicPr>
            <p:nvPr/>
          </p:nvPicPr>
          <p:blipFill>
            <a:blip r:embed="rId3"/>
            <a:stretch>
              <a:fillRect/>
            </a:stretch>
          </p:blipFill>
          <p:spPr>
            <a:xfrm>
              <a:off x="3677181" y="151943"/>
              <a:ext cx="4134071" cy="5712831"/>
            </a:xfrm>
            <a:prstGeom prst="rect">
              <a:avLst/>
            </a:prstGeom>
          </p:spPr>
        </p:pic>
        <p:pic>
          <p:nvPicPr>
            <p:cNvPr id="7" name="Picture 6">
              <a:extLst>
                <a:ext uri="{FF2B5EF4-FFF2-40B4-BE49-F238E27FC236}">
                  <a16:creationId xmlns:a16="http://schemas.microsoft.com/office/drawing/2014/main" id="{ECFF9FAA-C5C4-7550-CCEA-7A8B0C31A58B}"/>
                </a:ext>
              </a:extLst>
            </p:cNvPr>
            <p:cNvPicPr>
              <a:picLocks noChangeAspect="1"/>
            </p:cNvPicPr>
            <p:nvPr/>
          </p:nvPicPr>
          <p:blipFill>
            <a:blip r:embed="rId4"/>
            <a:stretch>
              <a:fillRect/>
            </a:stretch>
          </p:blipFill>
          <p:spPr>
            <a:xfrm>
              <a:off x="7876553" y="151943"/>
              <a:ext cx="4315447" cy="5712830"/>
            </a:xfrm>
            <a:prstGeom prst="rect">
              <a:avLst/>
            </a:prstGeom>
          </p:spPr>
        </p:pic>
      </p:grpSp>
    </p:spTree>
    <p:extLst>
      <p:ext uri="{BB962C8B-B14F-4D97-AF65-F5344CB8AC3E}">
        <p14:creationId xmlns:p14="http://schemas.microsoft.com/office/powerpoint/2010/main" val="2552861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963F-49F5-D407-5EF5-C4605C644D03}"/>
              </a:ext>
            </a:extLst>
          </p:cNvPr>
          <p:cNvSpPr txBox="1">
            <a:spLocks noGrp="1"/>
          </p:cNvSpPr>
          <p:nvPr>
            <p:ph type="title" idx="4294967295"/>
          </p:nvPr>
        </p:nvSpPr>
        <p:spPr>
          <a:xfrm>
            <a:off x="180222" y="1559678"/>
            <a:ext cx="3336925" cy="584775"/>
          </a:xfrm>
          <a:prstGeom prst="rect">
            <a:avLst/>
          </a:prstGeom>
          <a:solidFill>
            <a:srgbClr val="00238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Source 3</a:t>
            </a:r>
          </a:p>
        </p:txBody>
      </p:sp>
      <p:sp>
        <p:nvSpPr>
          <p:cNvPr id="4" name="Content Placeholder 2">
            <a:extLst>
              <a:ext uri="{FF2B5EF4-FFF2-40B4-BE49-F238E27FC236}">
                <a16:creationId xmlns:a16="http://schemas.microsoft.com/office/drawing/2014/main" id="{81371E88-CD21-D39E-FBB7-0BAEF6FA0A3E}"/>
              </a:ext>
            </a:extLst>
          </p:cNvPr>
          <p:cNvSpPr>
            <a:spLocks noGrp="1"/>
          </p:cNvSpPr>
          <p:nvPr>
            <p:ph idx="4294967295"/>
          </p:nvPr>
        </p:nvSpPr>
        <p:spPr>
          <a:xfrm>
            <a:off x="180222" y="2319453"/>
            <a:ext cx="3336925" cy="3702205"/>
          </a:xfrm>
          <a:prstGeom prst="rect">
            <a:avLst/>
          </a:prstGeom>
          <a:solidFill>
            <a:srgbClr val="FFFFFF">
              <a:alpha val="89804"/>
            </a:srgbClr>
          </a:solidFill>
        </p:spPr>
        <p:txBody>
          <a:bodyPr anchor="ctr">
            <a:normAutofit/>
          </a:bodyPr>
          <a:lstStyle/>
          <a:p>
            <a:pPr marL="0" indent="0">
              <a:buNone/>
            </a:pPr>
            <a:r>
              <a:rPr lang="en-GB">
                <a:solidFill>
                  <a:srgbClr val="002381"/>
                </a:solidFill>
                <a:latin typeface="Arial" panose="020B0604020202020204" pitchFamily="34" charset="0"/>
                <a:cs typeface="Arial" panose="020B0604020202020204" pitchFamily="34" charset="0"/>
              </a:rPr>
              <a:t>Extracts </a:t>
            </a:r>
            <a:r>
              <a:rPr lang="en-GB" dirty="0">
                <a:solidFill>
                  <a:srgbClr val="002381"/>
                </a:solidFill>
                <a:latin typeface="Arial" panose="020B0604020202020204" pitchFamily="34" charset="0"/>
                <a:cs typeface="Arial" panose="020B0604020202020204" pitchFamily="34" charset="0"/>
              </a:rPr>
              <a:t>from a letter from the Irish Ambassador in London to Dermot Gallagher, a senior official in the Department of Foreign Affairs </a:t>
            </a:r>
            <a:r>
              <a:rPr lang="en-GB">
                <a:solidFill>
                  <a:srgbClr val="002381"/>
                </a:solidFill>
                <a:latin typeface="Arial" panose="020B0604020202020204" pitchFamily="34" charset="0"/>
                <a:cs typeface="Arial" panose="020B0604020202020204" pitchFamily="34" charset="0"/>
              </a:rPr>
              <a:t>in Ireland, </a:t>
            </a:r>
            <a:r>
              <a:rPr lang="en-GB" dirty="0">
                <a:solidFill>
                  <a:srgbClr val="002381"/>
                </a:solidFill>
                <a:latin typeface="Arial" panose="020B0604020202020204" pitchFamily="34" charset="0"/>
                <a:cs typeface="Arial" panose="020B0604020202020204" pitchFamily="34" charset="0"/>
              </a:rPr>
              <a:t>June 1998</a:t>
            </a:r>
          </a:p>
        </p:txBody>
      </p:sp>
      <p:grpSp>
        <p:nvGrpSpPr>
          <p:cNvPr id="13" name="Group 12" descr="Extracts from a letter on paper headed Ambasaid Na hEireann, London. Irish Embassy, London.">
            <a:extLst>
              <a:ext uri="{FF2B5EF4-FFF2-40B4-BE49-F238E27FC236}">
                <a16:creationId xmlns:a16="http://schemas.microsoft.com/office/drawing/2014/main" id="{1C70F1D4-00BB-AE2C-4FA3-94D10076FE2D}"/>
              </a:ext>
            </a:extLst>
          </p:cNvPr>
          <p:cNvGrpSpPr/>
          <p:nvPr/>
        </p:nvGrpSpPr>
        <p:grpSpPr>
          <a:xfrm>
            <a:off x="3750453" y="0"/>
            <a:ext cx="8296774" cy="6788364"/>
            <a:chOff x="3750453" y="0"/>
            <a:chExt cx="8296774" cy="6788364"/>
          </a:xfrm>
        </p:grpSpPr>
        <p:pic>
          <p:nvPicPr>
            <p:cNvPr id="5" name="Picture 4">
              <a:extLst>
                <a:ext uri="{FF2B5EF4-FFF2-40B4-BE49-F238E27FC236}">
                  <a16:creationId xmlns:a16="http://schemas.microsoft.com/office/drawing/2014/main" id="{6FBA5CF9-64AC-8069-7D2D-A437DED18642}"/>
                </a:ext>
              </a:extLst>
            </p:cNvPr>
            <p:cNvPicPr>
              <a:picLocks noChangeAspect="1"/>
            </p:cNvPicPr>
            <p:nvPr/>
          </p:nvPicPr>
          <p:blipFill>
            <a:blip r:embed="rId3"/>
            <a:stretch>
              <a:fillRect/>
            </a:stretch>
          </p:blipFill>
          <p:spPr>
            <a:xfrm>
              <a:off x="8159976" y="3117315"/>
              <a:ext cx="3887251" cy="2638697"/>
            </a:xfrm>
            <a:prstGeom prst="rect">
              <a:avLst/>
            </a:prstGeom>
          </p:spPr>
        </p:pic>
        <p:pic>
          <p:nvPicPr>
            <p:cNvPr id="8" name="Picture 7">
              <a:extLst>
                <a:ext uri="{FF2B5EF4-FFF2-40B4-BE49-F238E27FC236}">
                  <a16:creationId xmlns:a16="http://schemas.microsoft.com/office/drawing/2014/main" id="{BD7ADF75-A66B-F752-5007-DA3B63DF8923}"/>
                </a:ext>
              </a:extLst>
            </p:cNvPr>
            <p:cNvPicPr>
              <a:picLocks noChangeAspect="1"/>
            </p:cNvPicPr>
            <p:nvPr/>
          </p:nvPicPr>
          <p:blipFill>
            <a:blip r:embed="rId4"/>
            <a:stretch>
              <a:fillRect/>
            </a:stretch>
          </p:blipFill>
          <p:spPr>
            <a:xfrm>
              <a:off x="3750453" y="0"/>
              <a:ext cx="4270950" cy="5868353"/>
            </a:xfrm>
            <a:prstGeom prst="rect">
              <a:avLst/>
            </a:prstGeom>
          </p:spPr>
        </p:pic>
        <p:pic>
          <p:nvPicPr>
            <p:cNvPr id="10" name="Picture 9">
              <a:extLst>
                <a:ext uri="{FF2B5EF4-FFF2-40B4-BE49-F238E27FC236}">
                  <a16:creationId xmlns:a16="http://schemas.microsoft.com/office/drawing/2014/main" id="{31298E1A-FE62-09EC-3BEA-1EC95D1F66D0}"/>
                </a:ext>
              </a:extLst>
            </p:cNvPr>
            <p:cNvPicPr>
              <a:picLocks noChangeAspect="1"/>
            </p:cNvPicPr>
            <p:nvPr/>
          </p:nvPicPr>
          <p:blipFill>
            <a:blip r:embed="rId5"/>
            <a:stretch>
              <a:fillRect/>
            </a:stretch>
          </p:blipFill>
          <p:spPr>
            <a:xfrm>
              <a:off x="3750454" y="5868353"/>
              <a:ext cx="4270950" cy="920011"/>
            </a:xfrm>
            <a:prstGeom prst="rect">
              <a:avLst/>
            </a:prstGeom>
          </p:spPr>
        </p:pic>
      </p:grpSp>
    </p:spTree>
    <p:extLst>
      <p:ext uri="{BB962C8B-B14F-4D97-AF65-F5344CB8AC3E}">
        <p14:creationId xmlns:p14="http://schemas.microsoft.com/office/powerpoint/2010/main" val="213929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3062E-C58F-4067-9918-BF85D1E15E21}"/>
              </a:ext>
            </a:extLst>
          </p:cNvPr>
          <p:cNvSpPr txBox="1">
            <a:spLocks noGrp="1"/>
          </p:cNvSpPr>
          <p:nvPr>
            <p:ph type="title" idx="4294967295"/>
          </p:nvPr>
        </p:nvSpPr>
        <p:spPr>
          <a:xfrm>
            <a:off x="602167" y="1548527"/>
            <a:ext cx="5241072" cy="584775"/>
          </a:xfrm>
          <a:prstGeom prst="rect">
            <a:avLst/>
          </a:prstGeom>
          <a:solidFill>
            <a:srgbClr val="00238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Source 4</a:t>
            </a:r>
          </a:p>
        </p:txBody>
      </p:sp>
      <p:sp>
        <p:nvSpPr>
          <p:cNvPr id="4" name="Content Placeholder 2">
            <a:extLst>
              <a:ext uri="{FF2B5EF4-FFF2-40B4-BE49-F238E27FC236}">
                <a16:creationId xmlns:a16="http://schemas.microsoft.com/office/drawing/2014/main" id="{81371E88-CD21-D39E-FBB7-0BAEF6FA0A3E}"/>
              </a:ext>
            </a:extLst>
          </p:cNvPr>
          <p:cNvSpPr>
            <a:spLocks noGrp="1"/>
          </p:cNvSpPr>
          <p:nvPr>
            <p:ph idx="4294967295"/>
          </p:nvPr>
        </p:nvSpPr>
        <p:spPr>
          <a:xfrm>
            <a:off x="602167" y="2297229"/>
            <a:ext cx="5241072" cy="3490254"/>
          </a:xfrm>
          <a:prstGeom prst="rect">
            <a:avLst/>
          </a:prstGeom>
          <a:solidFill>
            <a:srgbClr val="FFFFFF">
              <a:alpha val="89804"/>
            </a:srgbClr>
          </a:solidFill>
        </p:spPr>
        <p:txBody>
          <a:bodyPr anchor="ctr">
            <a:normAutofit/>
          </a:bodyPr>
          <a:lstStyle/>
          <a:p>
            <a:pPr marL="0" indent="0">
              <a:buNone/>
            </a:pPr>
            <a:r>
              <a:rPr lang="en-GB">
                <a:solidFill>
                  <a:srgbClr val="002381"/>
                </a:solidFill>
                <a:latin typeface="Arial" panose="020B0604020202020204" pitchFamily="34" charset="0"/>
                <a:cs typeface="Arial" panose="020B0604020202020204" pitchFamily="34" charset="0"/>
              </a:rPr>
              <a:t>Extracts from a letter between the UK Prime Minister’s Office and the Northern Ireland Office, October 1998.  </a:t>
            </a:r>
            <a:endParaRPr lang="en-GB" dirty="0">
              <a:solidFill>
                <a:srgbClr val="002381"/>
              </a:solidFill>
              <a:latin typeface="Arial" panose="020B0604020202020204" pitchFamily="34" charset="0"/>
              <a:cs typeface="Arial" panose="020B0604020202020204" pitchFamily="34" charset="0"/>
            </a:endParaRPr>
          </a:p>
        </p:txBody>
      </p:sp>
      <p:grpSp>
        <p:nvGrpSpPr>
          <p:cNvPr id="8" name="Group 7" descr="Extracts from a letter">
            <a:extLst>
              <a:ext uri="{FF2B5EF4-FFF2-40B4-BE49-F238E27FC236}">
                <a16:creationId xmlns:a16="http://schemas.microsoft.com/office/drawing/2014/main" id="{D6F0915E-3FE2-103F-1F84-9523AE98C62C}"/>
              </a:ext>
            </a:extLst>
          </p:cNvPr>
          <p:cNvGrpSpPr/>
          <p:nvPr/>
        </p:nvGrpSpPr>
        <p:grpSpPr>
          <a:xfrm>
            <a:off x="6427896" y="310581"/>
            <a:ext cx="4439270" cy="6236838"/>
            <a:chOff x="5669613" y="310581"/>
            <a:chExt cx="4439270" cy="6236838"/>
          </a:xfrm>
        </p:grpSpPr>
        <p:pic>
          <p:nvPicPr>
            <p:cNvPr id="3" name="Picture 2">
              <a:extLst>
                <a:ext uri="{FF2B5EF4-FFF2-40B4-BE49-F238E27FC236}">
                  <a16:creationId xmlns:a16="http://schemas.microsoft.com/office/drawing/2014/main" id="{CD720921-AF82-8ECD-E27D-68F193720C4F}"/>
                </a:ext>
              </a:extLst>
            </p:cNvPr>
            <p:cNvPicPr>
              <a:picLocks noChangeAspect="1"/>
            </p:cNvPicPr>
            <p:nvPr/>
          </p:nvPicPr>
          <p:blipFill>
            <a:blip r:embed="rId3"/>
            <a:stretch>
              <a:fillRect/>
            </a:stretch>
          </p:blipFill>
          <p:spPr>
            <a:xfrm>
              <a:off x="5669613" y="310581"/>
              <a:ext cx="4296159" cy="4758033"/>
            </a:xfrm>
            <a:prstGeom prst="rect">
              <a:avLst/>
            </a:prstGeom>
          </p:spPr>
        </p:pic>
        <p:pic>
          <p:nvPicPr>
            <p:cNvPr id="7" name="Picture 6">
              <a:extLst>
                <a:ext uri="{FF2B5EF4-FFF2-40B4-BE49-F238E27FC236}">
                  <a16:creationId xmlns:a16="http://schemas.microsoft.com/office/drawing/2014/main" id="{D0AF57F5-CBEF-A95C-F2CC-B4E2046C75D5}"/>
                </a:ext>
              </a:extLst>
            </p:cNvPr>
            <p:cNvPicPr>
              <a:picLocks noChangeAspect="1"/>
            </p:cNvPicPr>
            <p:nvPr/>
          </p:nvPicPr>
          <p:blipFill>
            <a:blip r:embed="rId4"/>
            <a:stretch>
              <a:fillRect/>
            </a:stretch>
          </p:blipFill>
          <p:spPr>
            <a:xfrm>
              <a:off x="5669613" y="5147049"/>
              <a:ext cx="4439270" cy="1400370"/>
            </a:xfrm>
            <a:prstGeom prst="rect">
              <a:avLst/>
            </a:prstGeom>
          </p:spPr>
        </p:pic>
      </p:grpSp>
    </p:spTree>
    <p:extLst>
      <p:ext uri="{BB962C8B-B14F-4D97-AF65-F5344CB8AC3E}">
        <p14:creationId xmlns:p14="http://schemas.microsoft.com/office/powerpoint/2010/main" val="2592009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3A80-58F5-53D8-0BF3-3F964CBBB7CF}"/>
              </a:ext>
            </a:extLst>
          </p:cNvPr>
          <p:cNvSpPr txBox="1">
            <a:spLocks noGrp="1"/>
          </p:cNvSpPr>
          <p:nvPr>
            <p:ph type="title" idx="4294967295"/>
          </p:nvPr>
        </p:nvSpPr>
        <p:spPr>
          <a:xfrm>
            <a:off x="602167" y="1548527"/>
            <a:ext cx="3211550" cy="584775"/>
          </a:xfrm>
          <a:prstGeom prst="rect">
            <a:avLst/>
          </a:prstGeom>
          <a:solidFill>
            <a:srgbClr val="00238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Source 5</a:t>
            </a:r>
          </a:p>
        </p:txBody>
      </p:sp>
      <p:sp>
        <p:nvSpPr>
          <p:cNvPr id="3" name="Content Placeholder 2">
            <a:extLst>
              <a:ext uri="{FF2B5EF4-FFF2-40B4-BE49-F238E27FC236}">
                <a16:creationId xmlns:a16="http://schemas.microsoft.com/office/drawing/2014/main" id="{EAE65D11-AA31-2123-AB6E-D15F7CF29C2F}"/>
              </a:ext>
            </a:extLst>
          </p:cNvPr>
          <p:cNvSpPr>
            <a:spLocks noGrp="1"/>
          </p:cNvSpPr>
          <p:nvPr>
            <p:ph idx="4294967295"/>
          </p:nvPr>
        </p:nvSpPr>
        <p:spPr>
          <a:xfrm>
            <a:off x="602167" y="2341988"/>
            <a:ext cx="3211513" cy="3300413"/>
          </a:xfrm>
          <a:prstGeom prst="rect">
            <a:avLst/>
          </a:prstGeom>
          <a:solidFill>
            <a:srgbClr val="FFFFFF">
              <a:alpha val="89804"/>
            </a:srgbClr>
          </a:solidFill>
        </p:spPr>
        <p:txBody>
          <a:bodyPr anchor="ctr"/>
          <a:lstStyle/>
          <a:p>
            <a:pPr marL="0" indent="0">
              <a:buNone/>
            </a:pPr>
            <a:r>
              <a:rPr lang="en-GB">
                <a:solidFill>
                  <a:srgbClr val="002381"/>
                </a:solidFill>
                <a:latin typeface="Arial" panose="020B0604020202020204" pitchFamily="34" charset="0"/>
                <a:cs typeface="Arial" panose="020B0604020202020204" pitchFamily="34" charset="0"/>
              </a:rPr>
              <a:t>Extract </a:t>
            </a:r>
            <a:r>
              <a:rPr lang="en-GB" dirty="0">
                <a:solidFill>
                  <a:srgbClr val="002381"/>
                </a:solidFill>
                <a:latin typeface="Arial" panose="020B0604020202020204" pitchFamily="34" charset="0"/>
                <a:cs typeface="Arial" panose="020B0604020202020204" pitchFamily="34" charset="0"/>
              </a:rPr>
              <a:t>from a report of a meeting between the Taoiseach and </a:t>
            </a:r>
            <a:r>
              <a:rPr lang="en-GB">
                <a:solidFill>
                  <a:srgbClr val="002381"/>
                </a:solidFill>
                <a:latin typeface="Arial" panose="020B0604020202020204" pitchFamily="34" charset="0"/>
                <a:cs typeface="Arial" panose="020B0604020202020204" pitchFamily="34" charset="0"/>
              </a:rPr>
              <a:t>the UK </a:t>
            </a:r>
            <a:r>
              <a:rPr lang="en-GB" dirty="0">
                <a:solidFill>
                  <a:srgbClr val="002381"/>
                </a:solidFill>
                <a:latin typeface="Arial" panose="020B0604020202020204" pitchFamily="34" charset="0"/>
                <a:cs typeface="Arial" panose="020B0604020202020204" pitchFamily="34" charset="0"/>
              </a:rPr>
              <a:t>Secretary of State for Northern Ireland in September 1998 </a:t>
            </a:r>
          </a:p>
        </p:txBody>
      </p:sp>
      <p:grpSp>
        <p:nvGrpSpPr>
          <p:cNvPr id="11" name="Group 10" descr="Extracts from a letter">
            <a:extLst>
              <a:ext uri="{FF2B5EF4-FFF2-40B4-BE49-F238E27FC236}">
                <a16:creationId xmlns:a16="http://schemas.microsoft.com/office/drawing/2014/main" id="{32A66940-8CEF-4C20-37B4-2D7474BA36C9}"/>
              </a:ext>
            </a:extLst>
          </p:cNvPr>
          <p:cNvGrpSpPr/>
          <p:nvPr/>
        </p:nvGrpSpPr>
        <p:grpSpPr>
          <a:xfrm>
            <a:off x="4102144" y="351278"/>
            <a:ext cx="7979052" cy="5781508"/>
            <a:chOff x="4102144" y="351278"/>
            <a:chExt cx="7979052" cy="5781508"/>
          </a:xfrm>
        </p:grpSpPr>
        <p:pic>
          <p:nvPicPr>
            <p:cNvPr id="5" name="Picture 4">
              <a:extLst>
                <a:ext uri="{FF2B5EF4-FFF2-40B4-BE49-F238E27FC236}">
                  <a16:creationId xmlns:a16="http://schemas.microsoft.com/office/drawing/2014/main" id="{9EB35E3E-31DD-BC74-0C51-3C82707471FD}"/>
                </a:ext>
              </a:extLst>
            </p:cNvPr>
            <p:cNvPicPr>
              <a:picLocks noChangeAspect="1"/>
            </p:cNvPicPr>
            <p:nvPr/>
          </p:nvPicPr>
          <p:blipFill>
            <a:blip r:embed="rId3"/>
            <a:stretch>
              <a:fillRect/>
            </a:stretch>
          </p:blipFill>
          <p:spPr>
            <a:xfrm>
              <a:off x="4130632" y="3714128"/>
              <a:ext cx="7950564" cy="2418658"/>
            </a:xfrm>
            <a:prstGeom prst="rect">
              <a:avLst/>
            </a:prstGeom>
          </p:spPr>
        </p:pic>
        <p:pic>
          <p:nvPicPr>
            <p:cNvPr id="9" name="Picture 8">
              <a:extLst>
                <a:ext uri="{FF2B5EF4-FFF2-40B4-BE49-F238E27FC236}">
                  <a16:creationId xmlns:a16="http://schemas.microsoft.com/office/drawing/2014/main" id="{E7F76C87-215A-0B7A-FA10-53F7FB341049}"/>
                </a:ext>
              </a:extLst>
            </p:cNvPr>
            <p:cNvPicPr>
              <a:picLocks noChangeAspect="1"/>
            </p:cNvPicPr>
            <p:nvPr/>
          </p:nvPicPr>
          <p:blipFill>
            <a:blip r:embed="rId4"/>
            <a:stretch>
              <a:fillRect/>
            </a:stretch>
          </p:blipFill>
          <p:spPr>
            <a:xfrm>
              <a:off x="4102144" y="351278"/>
              <a:ext cx="7795216" cy="3077722"/>
            </a:xfrm>
            <a:prstGeom prst="rect">
              <a:avLst/>
            </a:prstGeom>
          </p:spPr>
        </p:pic>
      </p:grpSp>
    </p:spTree>
    <p:extLst>
      <p:ext uri="{BB962C8B-B14F-4D97-AF65-F5344CB8AC3E}">
        <p14:creationId xmlns:p14="http://schemas.microsoft.com/office/powerpoint/2010/main" val="4189635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B293-925D-8AFA-0848-63056F9C7628}"/>
              </a:ext>
            </a:extLst>
          </p:cNvPr>
          <p:cNvSpPr txBox="1">
            <a:spLocks noGrp="1"/>
          </p:cNvSpPr>
          <p:nvPr>
            <p:ph type="title" idx="4294967295"/>
          </p:nvPr>
        </p:nvSpPr>
        <p:spPr>
          <a:xfrm>
            <a:off x="390294" y="1124781"/>
            <a:ext cx="5705706" cy="584775"/>
          </a:xfrm>
          <a:prstGeom prst="rect">
            <a:avLst/>
          </a:prstGeom>
          <a:solidFill>
            <a:srgbClr val="00238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Source 6</a:t>
            </a:r>
          </a:p>
        </p:txBody>
      </p:sp>
      <p:sp>
        <p:nvSpPr>
          <p:cNvPr id="3" name="Content Placeholder 2">
            <a:extLst>
              <a:ext uri="{FF2B5EF4-FFF2-40B4-BE49-F238E27FC236}">
                <a16:creationId xmlns:a16="http://schemas.microsoft.com/office/drawing/2014/main" id="{EAE65D11-AA31-2123-AB6E-D15F7CF29C2F}"/>
              </a:ext>
            </a:extLst>
          </p:cNvPr>
          <p:cNvSpPr>
            <a:spLocks noGrp="1"/>
          </p:cNvSpPr>
          <p:nvPr>
            <p:ph idx="4294967295"/>
          </p:nvPr>
        </p:nvSpPr>
        <p:spPr>
          <a:xfrm>
            <a:off x="390294" y="1828800"/>
            <a:ext cx="5705706" cy="3904420"/>
          </a:xfrm>
          <a:prstGeom prst="rect">
            <a:avLst/>
          </a:prstGeom>
          <a:solidFill>
            <a:srgbClr val="FFFFFF">
              <a:alpha val="89804"/>
            </a:srgbClr>
          </a:solidFill>
        </p:spPr>
        <p:txBody>
          <a:bodyPr anchor="ctr">
            <a:normAutofit/>
          </a:bodyPr>
          <a:lstStyle/>
          <a:p>
            <a:pPr marL="0" indent="0">
              <a:buNone/>
            </a:pPr>
            <a:r>
              <a:rPr lang="en-GB">
                <a:solidFill>
                  <a:srgbClr val="002381"/>
                </a:solidFill>
              </a:rPr>
              <a:t>Extract </a:t>
            </a:r>
            <a:r>
              <a:rPr lang="en-GB" dirty="0">
                <a:solidFill>
                  <a:srgbClr val="002381"/>
                </a:solidFill>
              </a:rPr>
              <a:t>from a note by </a:t>
            </a:r>
            <a:r>
              <a:rPr lang="en-GB">
                <a:solidFill>
                  <a:srgbClr val="002381"/>
                </a:solidFill>
              </a:rPr>
              <a:t>a UK </a:t>
            </a:r>
            <a:r>
              <a:rPr lang="en-GB" dirty="0">
                <a:solidFill>
                  <a:srgbClr val="002381"/>
                </a:solidFill>
              </a:rPr>
              <a:t>government official on a meeting about cross-border bodies </a:t>
            </a:r>
            <a:r>
              <a:rPr lang="en-GB">
                <a:solidFill>
                  <a:srgbClr val="002381"/>
                </a:solidFill>
              </a:rPr>
              <a:t>November 1998. These bodies were particiularly important as they allowed </a:t>
            </a:r>
            <a:r>
              <a:rPr lang="en-GB">
                <a:solidFill>
                  <a:srgbClr val="002381"/>
                </a:solidFill>
                <a:effectLst/>
              </a:rPr>
              <a:t>for deeper cooperation with the Irish government on matters affecting Northern Ireland and Ireland.</a:t>
            </a:r>
            <a:endParaRPr lang="en-GB" dirty="0">
              <a:solidFill>
                <a:srgbClr val="002381"/>
              </a:solidFill>
            </a:endParaRPr>
          </a:p>
        </p:txBody>
      </p:sp>
      <p:pic>
        <p:nvPicPr>
          <p:cNvPr id="5" name="Picture 4" descr="Extract from a note">
            <a:extLst>
              <a:ext uri="{FF2B5EF4-FFF2-40B4-BE49-F238E27FC236}">
                <a16:creationId xmlns:a16="http://schemas.microsoft.com/office/drawing/2014/main" id="{03CC78D4-68AE-08D5-D225-2258991A4BD7}"/>
              </a:ext>
            </a:extLst>
          </p:cNvPr>
          <p:cNvPicPr>
            <a:picLocks noChangeAspect="1"/>
          </p:cNvPicPr>
          <p:nvPr/>
        </p:nvPicPr>
        <p:blipFill rotWithShape="1">
          <a:blip r:embed="rId3"/>
          <a:srcRect b="5852"/>
          <a:stretch/>
        </p:blipFill>
        <p:spPr>
          <a:xfrm>
            <a:off x="6668814" y="365761"/>
            <a:ext cx="4976648" cy="5923280"/>
          </a:xfrm>
          <a:prstGeom prst="rect">
            <a:avLst/>
          </a:prstGeom>
        </p:spPr>
      </p:pic>
    </p:spTree>
    <p:extLst>
      <p:ext uri="{BB962C8B-B14F-4D97-AF65-F5344CB8AC3E}">
        <p14:creationId xmlns:p14="http://schemas.microsoft.com/office/powerpoint/2010/main" val="2693251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ACC9-F492-3DAD-8AF7-3AA3244A87CC}"/>
              </a:ext>
            </a:extLst>
          </p:cNvPr>
          <p:cNvSpPr>
            <a:spLocks noGrp="1"/>
          </p:cNvSpPr>
          <p:nvPr>
            <p:ph type="title" idx="4294967295"/>
          </p:nvPr>
        </p:nvSpPr>
        <p:spPr>
          <a:xfrm>
            <a:off x="457199" y="365125"/>
            <a:ext cx="11184673" cy="1325563"/>
          </a:xfrm>
          <a:prstGeom prst="rect">
            <a:avLst/>
          </a:prstGeom>
          <a:solidFill>
            <a:srgbClr val="002381"/>
          </a:solidFill>
        </p:spPr>
        <p:txBody>
          <a:bodyPr anchor="ctr">
            <a:normAutofit/>
          </a:bodyPr>
          <a:lstStyle/>
          <a:p>
            <a:r>
              <a:rPr lang="en-GB" b="1">
                <a:solidFill>
                  <a:schemeClr val="bg1"/>
                </a:solidFill>
                <a:latin typeface="Arial" panose="020B0604020202020204" pitchFamily="34" charset="0"/>
                <a:cs typeface="Arial" panose="020B0604020202020204" pitchFamily="34" charset="0"/>
              </a:rPr>
              <a:t>What was the significance of the Belfast (Good Friday) Agreement?  </a:t>
            </a:r>
            <a:endParaRPr lang="en-GB"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AE65D11-AA31-2123-AB6E-D15F7CF29C2F}"/>
              </a:ext>
            </a:extLst>
          </p:cNvPr>
          <p:cNvSpPr>
            <a:spLocks noGrp="1"/>
          </p:cNvSpPr>
          <p:nvPr>
            <p:ph idx="4294967295"/>
          </p:nvPr>
        </p:nvSpPr>
        <p:spPr>
          <a:xfrm>
            <a:off x="457198" y="1825625"/>
            <a:ext cx="11184674" cy="4910138"/>
          </a:xfrm>
          <a:prstGeom prst="rect">
            <a:avLst/>
          </a:prstGeom>
          <a:solidFill>
            <a:srgbClr val="FFFFFF">
              <a:alpha val="89804"/>
            </a:srgbClr>
          </a:solidFill>
        </p:spPr>
        <p:txBody>
          <a:bodyPr anchor="ctr">
            <a:normAutofit fontScale="92500" lnSpcReduction="20000"/>
          </a:bodyPr>
          <a:lstStyle/>
          <a:p>
            <a:pPr marL="0" indent="0">
              <a:lnSpc>
                <a:spcPct val="120000"/>
              </a:lnSpc>
              <a:buNone/>
            </a:pPr>
            <a:r>
              <a:rPr lang="en-GB">
                <a:solidFill>
                  <a:srgbClr val="002381"/>
                </a:solidFill>
                <a:latin typeface="Arial" panose="020B0604020202020204" pitchFamily="34" charset="0"/>
                <a:cs typeface="Arial" panose="020B0604020202020204" pitchFamily="34" charset="0"/>
              </a:rPr>
              <a:t>Complete the table before discussing which of the lines of argument are supported by the sources. It is possible that several are supported so you will then need to make a judgement about which has the most evidence and is the most convincing. </a:t>
            </a:r>
          </a:p>
          <a:p>
            <a:pPr marL="971550" lvl="1" indent="-514350">
              <a:lnSpc>
                <a:spcPct val="120000"/>
              </a:lnSpc>
              <a:buFont typeface="+mj-lt"/>
              <a:buAutoNum type="alphaUcPeriod"/>
            </a:pPr>
            <a:r>
              <a:rPr lang="en-GB">
                <a:solidFill>
                  <a:srgbClr val="002381"/>
                </a:solidFill>
                <a:latin typeface="Arial" panose="020B0604020202020204" pitchFamily="34" charset="0"/>
                <a:cs typeface="Arial" panose="020B0604020202020204" pitchFamily="34" charset="0"/>
              </a:rPr>
              <a:t>The </a:t>
            </a:r>
            <a:r>
              <a:rPr lang="en-GB" dirty="0">
                <a:solidFill>
                  <a:srgbClr val="002381"/>
                </a:solidFill>
                <a:latin typeface="Arial" panose="020B0604020202020204" pitchFamily="34" charset="0"/>
                <a:cs typeface="Arial" panose="020B0604020202020204" pitchFamily="34" charset="0"/>
              </a:rPr>
              <a:t>Agreement ended all of the </a:t>
            </a:r>
            <a:r>
              <a:rPr lang="en-GB">
                <a:solidFill>
                  <a:srgbClr val="002381"/>
                </a:solidFill>
                <a:latin typeface="Arial" panose="020B0604020202020204" pitchFamily="34" charset="0"/>
                <a:cs typeface="Arial" panose="020B0604020202020204" pitchFamily="34" charset="0"/>
              </a:rPr>
              <a:t>tensions over Northern Ireland within the UK and Ireland.</a:t>
            </a:r>
            <a:endParaRPr lang="en-GB" dirty="0">
              <a:solidFill>
                <a:srgbClr val="002381"/>
              </a:solidFill>
              <a:latin typeface="Arial" panose="020B0604020202020204" pitchFamily="34" charset="0"/>
              <a:cs typeface="Arial" panose="020B0604020202020204" pitchFamily="34" charset="0"/>
            </a:endParaRPr>
          </a:p>
          <a:p>
            <a:pPr marL="971550" lvl="1" indent="-514350">
              <a:lnSpc>
                <a:spcPct val="120000"/>
              </a:lnSpc>
              <a:buFont typeface="+mj-lt"/>
              <a:buAutoNum type="alphaUcPeriod"/>
            </a:pPr>
            <a:r>
              <a:rPr lang="en-GB" dirty="0">
                <a:solidFill>
                  <a:srgbClr val="002381"/>
                </a:solidFill>
                <a:latin typeface="Arial" panose="020B0604020202020204" pitchFamily="34" charset="0"/>
                <a:cs typeface="Arial" panose="020B0604020202020204" pitchFamily="34" charset="0"/>
              </a:rPr>
              <a:t>The </a:t>
            </a:r>
            <a:r>
              <a:rPr lang="en-GB">
                <a:solidFill>
                  <a:srgbClr val="002381"/>
                </a:solidFill>
                <a:latin typeface="Arial" panose="020B0604020202020204" pitchFamily="34" charset="0"/>
                <a:cs typeface="Arial" panose="020B0604020202020204" pitchFamily="34" charset="0"/>
              </a:rPr>
              <a:t>Agreement failed to ease tensions over Northern Ireland within the UK and Ireland.</a:t>
            </a:r>
            <a:endParaRPr lang="en-GB" dirty="0">
              <a:solidFill>
                <a:srgbClr val="002381"/>
              </a:solidFill>
              <a:latin typeface="Arial" panose="020B0604020202020204" pitchFamily="34" charset="0"/>
              <a:cs typeface="Arial" panose="020B0604020202020204" pitchFamily="34" charset="0"/>
            </a:endParaRPr>
          </a:p>
          <a:p>
            <a:pPr marL="971550" lvl="1" indent="-514350">
              <a:lnSpc>
                <a:spcPct val="120000"/>
              </a:lnSpc>
              <a:buFont typeface="+mj-lt"/>
              <a:buAutoNum type="alphaUcPeriod"/>
            </a:pPr>
            <a:r>
              <a:rPr lang="en-GB" dirty="0">
                <a:solidFill>
                  <a:srgbClr val="002381"/>
                </a:solidFill>
                <a:latin typeface="Arial" panose="020B0604020202020204" pitchFamily="34" charset="0"/>
                <a:cs typeface="Arial" panose="020B0604020202020204" pitchFamily="34" charset="0"/>
              </a:rPr>
              <a:t>Some groups actively opposed the Agreement even after it was signed. </a:t>
            </a:r>
          </a:p>
          <a:p>
            <a:pPr marL="971550" lvl="1" indent="-514350">
              <a:lnSpc>
                <a:spcPct val="120000"/>
              </a:lnSpc>
              <a:buFont typeface="+mj-lt"/>
              <a:buAutoNum type="alphaUcPeriod"/>
            </a:pPr>
            <a:r>
              <a:rPr lang="en-GB" dirty="0">
                <a:solidFill>
                  <a:srgbClr val="002381"/>
                </a:solidFill>
                <a:latin typeface="Arial" panose="020B0604020202020204" pitchFamily="34" charset="0"/>
                <a:cs typeface="Arial" panose="020B0604020202020204" pitchFamily="34" charset="0"/>
              </a:rPr>
              <a:t>All sides gave up on </a:t>
            </a:r>
            <a:r>
              <a:rPr lang="en-GB">
                <a:solidFill>
                  <a:srgbClr val="002381"/>
                </a:solidFill>
                <a:latin typeface="Arial" panose="020B0604020202020204" pitchFamily="34" charset="0"/>
                <a:cs typeface="Arial" panose="020B0604020202020204" pitchFamily="34" charset="0"/>
              </a:rPr>
              <a:t>the Agreement after it was signed.</a:t>
            </a:r>
            <a:endParaRPr lang="en-GB" dirty="0">
              <a:solidFill>
                <a:srgbClr val="002381"/>
              </a:solidFill>
              <a:latin typeface="Arial" panose="020B0604020202020204" pitchFamily="34" charset="0"/>
              <a:cs typeface="Arial" panose="020B0604020202020204" pitchFamily="34" charset="0"/>
            </a:endParaRPr>
          </a:p>
          <a:p>
            <a:pPr marL="971550" lvl="1" indent="-514350">
              <a:lnSpc>
                <a:spcPct val="120000"/>
              </a:lnSpc>
              <a:buFont typeface="+mj-lt"/>
              <a:buAutoNum type="alphaUcPeriod"/>
            </a:pPr>
            <a:r>
              <a:rPr lang="en-GB" dirty="0">
                <a:solidFill>
                  <a:srgbClr val="002381"/>
                </a:solidFill>
                <a:latin typeface="Arial" panose="020B0604020202020204" pitchFamily="34" charset="0"/>
                <a:cs typeface="Arial" panose="020B0604020202020204" pitchFamily="34" charset="0"/>
              </a:rPr>
              <a:t>Despite the problems, all sides worked hard to make the Agreement work and this helped to </a:t>
            </a:r>
            <a:r>
              <a:rPr lang="en-GB">
                <a:solidFill>
                  <a:srgbClr val="002381"/>
                </a:solidFill>
                <a:latin typeface="Arial" panose="020B0604020202020204" pitchFamily="34" charset="0"/>
                <a:cs typeface="Arial" panose="020B0604020202020204" pitchFamily="34" charset="0"/>
              </a:rPr>
              <a:t>ease tensions over Northern Ireland within the UK and Ireland.</a:t>
            </a:r>
            <a:endParaRPr lang="en-GB" dirty="0">
              <a:solidFill>
                <a:srgbClr val="0023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9724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ACC9-F492-3DAD-8AF7-3AA3244A87CC}"/>
              </a:ext>
            </a:extLst>
          </p:cNvPr>
          <p:cNvSpPr>
            <a:spLocks noGrp="1"/>
          </p:cNvSpPr>
          <p:nvPr>
            <p:ph type="title" idx="4294967295"/>
          </p:nvPr>
        </p:nvSpPr>
        <p:spPr>
          <a:xfrm>
            <a:off x="412594" y="365126"/>
            <a:ext cx="11285034" cy="1106835"/>
          </a:xfrm>
          <a:prstGeom prst="rect">
            <a:avLst/>
          </a:prstGeom>
          <a:solidFill>
            <a:srgbClr val="002381"/>
          </a:solidFill>
        </p:spPr>
        <p:txBody>
          <a:bodyPr anchor="ctr">
            <a:normAutofit/>
          </a:bodyPr>
          <a:lstStyle/>
          <a:p>
            <a:r>
              <a:rPr lang="en-GB" b="1">
                <a:solidFill>
                  <a:schemeClr val="bg1"/>
                </a:solidFill>
                <a:latin typeface="Arial" panose="020B0604020202020204" pitchFamily="34" charset="0"/>
                <a:cs typeface="Arial" panose="020B0604020202020204" pitchFamily="34" charset="0"/>
              </a:rPr>
              <a:t>What was the significance of the Belfast (Good Friday) Agreement?  </a:t>
            </a:r>
            <a:endParaRPr lang="en-GB"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AE65D11-AA31-2123-AB6E-D15F7CF29C2F}"/>
              </a:ext>
            </a:extLst>
          </p:cNvPr>
          <p:cNvSpPr>
            <a:spLocks noGrp="1"/>
          </p:cNvSpPr>
          <p:nvPr>
            <p:ph idx="4294967295"/>
          </p:nvPr>
        </p:nvSpPr>
        <p:spPr>
          <a:xfrm>
            <a:off x="412595" y="1582737"/>
            <a:ext cx="11285034" cy="4910138"/>
          </a:xfrm>
          <a:prstGeom prst="rect">
            <a:avLst/>
          </a:prstGeom>
          <a:solidFill>
            <a:srgbClr val="FFFFFF"/>
          </a:solidFill>
        </p:spPr>
        <p:txBody>
          <a:bodyPr anchor="ctr">
            <a:normAutofit fontScale="92500" lnSpcReduction="10000"/>
          </a:bodyPr>
          <a:lstStyle/>
          <a:p>
            <a:pPr marL="0" indent="0">
              <a:buNone/>
            </a:pPr>
            <a:r>
              <a:rPr lang="en-GB">
                <a:solidFill>
                  <a:srgbClr val="002381"/>
                </a:solidFill>
                <a:latin typeface="Arial" panose="020B0604020202020204" pitchFamily="34" charset="0"/>
                <a:cs typeface="Arial" panose="020B0604020202020204" pitchFamily="34" charset="0"/>
              </a:rPr>
              <a:t>Once you have decided on a line of argument, you will write an extended paragraph in response to the question:</a:t>
            </a:r>
          </a:p>
          <a:p>
            <a:pPr marL="0" indent="0">
              <a:buNone/>
            </a:pPr>
            <a:r>
              <a:rPr lang="en-GB" b="1">
                <a:solidFill>
                  <a:srgbClr val="002381"/>
                </a:solidFill>
                <a:latin typeface="Arial" panose="020B0604020202020204" pitchFamily="34" charset="0"/>
                <a:cs typeface="Arial" panose="020B0604020202020204" pitchFamily="34" charset="0"/>
              </a:rPr>
              <a:t>“What was the significance of the Belfast (Good Friday) Agreement?” </a:t>
            </a:r>
          </a:p>
          <a:p>
            <a:pPr marL="0" indent="0">
              <a:buNone/>
            </a:pPr>
            <a:r>
              <a:rPr lang="en-GB">
                <a:solidFill>
                  <a:srgbClr val="002381"/>
                </a:solidFill>
                <a:latin typeface="Arial" panose="020B0604020202020204" pitchFamily="34" charset="0"/>
                <a:cs typeface="Arial" panose="020B0604020202020204" pitchFamily="34" charset="0"/>
              </a:rPr>
              <a:t>Your answer should explain why you have chosen the line of argument and what evidence from the sources supports it.</a:t>
            </a:r>
          </a:p>
          <a:p>
            <a:pPr marL="0" indent="0">
              <a:buNone/>
            </a:pPr>
            <a:r>
              <a:rPr lang="en-GB">
                <a:solidFill>
                  <a:srgbClr val="002381"/>
                </a:solidFill>
                <a:latin typeface="Arial" panose="020B0604020202020204" pitchFamily="34" charset="0"/>
                <a:cs typeface="Arial" panose="020B0604020202020204" pitchFamily="34" charset="0"/>
              </a:rPr>
              <a:t>These sentence starters may help…</a:t>
            </a:r>
          </a:p>
          <a:p>
            <a:pPr marL="914400" lvl="1" indent="-457200" algn="l">
              <a:buFont typeface="Arial" panose="020B0604020202020204" pitchFamily="34" charset="0"/>
              <a:buChar char="•"/>
            </a:pPr>
            <a:r>
              <a:rPr lang="en-GB" sz="2800">
                <a:solidFill>
                  <a:srgbClr val="002381"/>
                </a:solidFill>
                <a:latin typeface="Arial" panose="020B0604020202020204" pitchFamily="34" charset="0"/>
                <a:cs typeface="Arial" panose="020B0604020202020204" pitchFamily="34" charset="0"/>
              </a:rPr>
              <a:t>The Belfast (Good Friday) Agreement was / was not significant because (line of argument)… </a:t>
            </a:r>
          </a:p>
          <a:p>
            <a:pPr marL="914400" lvl="1" indent="-457200" algn="l">
              <a:buFont typeface="Arial" panose="020B0604020202020204" pitchFamily="34" charset="0"/>
              <a:buChar char="•"/>
            </a:pPr>
            <a:r>
              <a:rPr lang="en-GB" sz="2800">
                <a:solidFill>
                  <a:srgbClr val="002381"/>
                </a:solidFill>
                <a:latin typeface="Arial" panose="020B0604020202020204" pitchFamily="34" charset="0"/>
                <a:cs typeface="Arial" panose="020B0604020202020204" pitchFamily="34" charset="0"/>
              </a:rPr>
              <a:t>This is supported by evidence in Source ___, which shows that …</a:t>
            </a:r>
          </a:p>
          <a:p>
            <a:pPr marL="914400" lvl="1" indent="-457200" algn="l">
              <a:buFont typeface="Arial" panose="020B0604020202020204" pitchFamily="34" charset="0"/>
              <a:buChar char="•"/>
            </a:pPr>
            <a:r>
              <a:rPr lang="en-GB" sz="2800">
                <a:solidFill>
                  <a:srgbClr val="002381"/>
                </a:solidFill>
                <a:latin typeface="Arial" panose="020B0604020202020204" pitchFamily="34" charset="0"/>
                <a:cs typeface="Arial" panose="020B0604020202020204" pitchFamily="34" charset="0"/>
              </a:rPr>
              <a:t>This is further supported by Source ___, which shows that …</a:t>
            </a:r>
          </a:p>
          <a:p>
            <a:pPr marL="914400" lvl="1" indent="-457200" algn="l">
              <a:buFont typeface="Arial" panose="020B0604020202020204" pitchFamily="34" charset="0"/>
              <a:buChar char="•"/>
            </a:pPr>
            <a:r>
              <a:rPr lang="en-GB" sz="2800">
                <a:solidFill>
                  <a:srgbClr val="002381"/>
                </a:solidFill>
                <a:latin typeface="Arial" panose="020B0604020202020204" pitchFamily="34" charset="0"/>
                <a:cs typeface="Arial" panose="020B0604020202020204" pitchFamily="34" charset="0"/>
              </a:rPr>
              <a:t>In conclusion the Belfast (Good Friday) Agreement should be seen as…</a:t>
            </a:r>
          </a:p>
        </p:txBody>
      </p:sp>
    </p:spTree>
    <p:extLst>
      <p:ext uri="{BB962C8B-B14F-4D97-AF65-F5344CB8AC3E}">
        <p14:creationId xmlns:p14="http://schemas.microsoft.com/office/powerpoint/2010/main" val="213932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27F3B-DCEB-238C-2237-26B480E0253C}"/>
              </a:ext>
            </a:extLst>
          </p:cNvPr>
          <p:cNvSpPr>
            <a:spLocks noGrp="1"/>
          </p:cNvSpPr>
          <p:nvPr>
            <p:ph type="title" idx="4294967295"/>
          </p:nvPr>
        </p:nvSpPr>
        <p:spPr>
          <a:xfrm>
            <a:off x="334536" y="365126"/>
            <a:ext cx="5761463" cy="683090"/>
          </a:xfrm>
          <a:prstGeom prst="rect">
            <a:avLst/>
          </a:prstGeom>
          <a:solidFill>
            <a:srgbClr val="002381"/>
          </a:solidFill>
        </p:spPr>
        <p:txBody>
          <a:bodyPr anchor="ctr"/>
          <a:lstStyle/>
          <a:p>
            <a:r>
              <a:rPr lang="en-GB" sz="4000" b="1">
                <a:solidFill>
                  <a:schemeClr val="bg1"/>
                </a:solidFill>
                <a:latin typeface="Arial" panose="020B0604020202020204" pitchFamily="34" charset="0"/>
                <a:cs typeface="Arial" panose="020B0604020202020204" pitchFamily="34" charset="0"/>
              </a:rPr>
              <a:t>Great News! </a:t>
            </a:r>
            <a:endParaRPr lang="en-GB" sz="40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A724EB4-1F48-7DE6-5286-8EB6E1F640CD}"/>
              </a:ext>
            </a:extLst>
          </p:cNvPr>
          <p:cNvSpPr>
            <a:spLocks noGrp="1"/>
          </p:cNvSpPr>
          <p:nvPr>
            <p:ph idx="4294967295"/>
          </p:nvPr>
        </p:nvSpPr>
        <p:spPr>
          <a:xfrm>
            <a:off x="334536" y="1226634"/>
            <a:ext cx="5761463" cy="5266241"/>
          </a:xfrm>
          <a:prstGeom prst="rect">
            <a:avLst/>
          </a:prstGeom>
          <a:solidFill>
            <a:srgbClr val="FFFFFF">
              <a:alpha val="89804"/>
            </a:srgbClr>
          </a:solidFill>
        </p:spPr>
        <p:txBody>
          <a:bodyPr anchor="ctr">
            <a:normAutofit/>
          </a:bodyPr>
          <a:lstStyle/>
          <a:p>
            <a:r>
              <a:rPr lang="en-GB" dirty="0">
                <a:solidFill>
                  <a:srgbClr val="002381"/>
                </a:solidFill>
              </a:rPr>
              <a:t>In April 1998, after years of hard negotiations, there was a breakthrough in Northern Ireland. </a:t>
            </a:r>
          </a:p>
          <a:p>
            <a:r>
              <a:rPr lang="en-GB">
                <a:solidFill>
                  <a:srgbClr val="002381"/>
                </a:solidFill>
              </a:rPr>
              <a:t>The UK </a:t>
            </a:r>
            <a:r>
              <a:rPr lang="en-GB" dirty="0">
                <a:solidFill>
                  <a:srgbClr val="002381"/>
                </a:solidFill>
              </a:rPr>
              <a:t>and Irish governments and the major political parties in Northern Ireland had all signed up to a historic agreement – the Belfast Agreement, often called the Good Friday Agreement. </a:t>
            </a:r>
          </a:p>
        </p:txBody>
      </p:sp>
      <p:pic>
        <p:nvPicPr>
          <p:cNvPr id="1026" name="Picture 2" descr="A man walking past the word 'Peace' painted in large yellow letters on a stone wall.">
            <a:extLst>
              <a:ext uri="{FF2B5EF4-FFF2-40B4-BE49-F238E27FC236}">
                <a16:creationId xmlns:a16="http://schemas.microsoft.com/office/drawing/2014/main" id="{5180B44C-AE02-F4C1-352D-FE9FBF24FFC0}"/>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1152" y="299375"/>
            <a:ext cx="4552648" cy="28787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woman reading a leaflet about the Belfast (Good Friday) Agreement on her doorstep as the postman walks away.">
            <a:extLst>
              <a:ext uri="{FF2B5EF4-FFF2-40B4-BE49-F238E27FC236}">
                <a16:creationId xmlns:a16="http://schemas.microsoft.com/office/drawing/2014/main" id="{38AED343-1BFA-36EA-5BA8-8A11CE1C0190}"/>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1152" y="3039847"/>
            <a:ext cx="4552648" cy="3641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132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ACC9-F492-3DAD-8AF7-3AA3244A87CC}"/>
              </a:ext>
            </a:extLst>
          </p:cNvPr>
          <p:cNvSpPr>
            <a:spLocks noGrp="1"/>
          </p:cNvSpPr>
          <p:nvPr>
            <p:ph type="title" idx="4294967295"/>
          </p:nvPr>
        </p:nvSpPr>
        <p:spPr>
          <a:xfrm>
            <a:off x="550126" y="365125"/>
            <a:ext cx="6166625" cy="1325563"/>
          </a:xfrm>
          <a:prstGeom prst="rect">
            <a:avLst/>
          </a:prstGeom>
          <a:solidFill>
            <a:srgbClr val="002381"/>
          </a:solidFill>
        </p:spPr>
        <p:txBody>
          <a:bodyPr anchor="ctr">
            <a:noAutofit/>
          </a:bodyPr>
          <a:lstStyle/>
          <a:p>
            <a:r>
              <a:rPr lang="en-GB" sz="3200" b="1" dirty="0">
                <a:solidFill>
                  <a:schemeClr val="bg1"/>
                </a:solidFill>
                <a:latin typeface="Arial" panose="020B0604020202020204" pitchFamily="34" charset="0"/>
                <a:cs typeface="Arial" panose="020B0604020202020204" pitchFamily="34" charset="0"/>
              </a:rPr>
              <a:t>Does this document prove the Agreement was a success? </a:t>
            </a:r>
          </a:p>
        </p:txBody>
      </p:sp>
      <p:sp>
        <p:nvSpPr>
          <p:cNvPr id="8" name="Content Placeholder 7">
            <a:extLst>
              <a:ext uri="{FF2B5EF4-FFF2-40B4-BE49-F238E27FC236}">
                <a16:creationId xmlns:a16="http://schemas.microsoft.com/office/drawing/2014/main" id="{21AAB3D2-6ABF-B0D3-E345-5D4A8DEB08D1}"/>
              </a:ext>
            </a:extLst>
          </p:cNvPr>
          <p:cNvSpPr>
            <a:spLocks noGrp="1"/>
          </p:cNvSpPr>
          <p:nvPr>
            <p:ph idx="4294967295"/>
          </p:nvPr>
        </p:nvSpPr>
        <p:spPr>
          <a:xfrm>
            <a:off x="550126" y="1825625"/>
            <a:ext cx="6166625" cy="4667250"/>
          </a:xfrm>
          <a:prstGeom prst="rect">
            <a:avLst/>
          </a:prstGeom>
          <a:solidFill>
            <a:srgbClr val="FFFFFF">
              <a:alpha val="89804"/>
            </a:srgbClr>
          </a:solidFill>
        </p:spPr>
        <p:txBody>
          <a:bodyPr anchor="ctr">
            <a:normAutofit/>
          </a:bodyPr>
          <a:lstStyle/>
          <a:p>
            <a:pPr marL="0" indent="0">
              <a:buNone/>
            </a:pPr>
            <a:r>
              <a:rPr lang="en-GB" dirty="0">
                <a:solidFill>
                  <a:srgbClr val="002381"/>
                </a:solidFill>
              </a:rPr>
              <a:t>A letter from US Senator George Mitchell </a:t>
            </a:r>
            <a:r>
              <a:rPr lang="en-GB">
                <a:solidFill>
                  <a:srgbClr val="002381"/>
                </a:solidFill>
              </a:rPr>
              <a:t>to UK </a:t>
            </a:r>
            <a:r>
              <a:rPr lang="en-GB" dirty="0">
                <a:solidFill>
                  <a:srgbClr val="002381"/>
                </a:solidFill>
              </a:rPr>
              <a:t>Prime Minister Tony Blair in April 1998. </a:t>
            </a:r>
          </a:p>
          <a:p>
            <a:pPr marL="0" indent="0">
              <a:buNone/>
            </a:pPr>
            <a:endParaRPr lang="en-GB" dirty="0">
              <a:solidFill>
                <a:srgbClr val="002381"/>
              </a:solidFill>
            </a:endParaRPr>
          </a:p>
          <a:p>
            <a:pPr marL="0" indent="0">
              <a:buNone/>
            </a:pPr>
            <a:r>
              <a:rPr lang="en-GB">
                <a:solidFill>
                  <a:srgbClr val="002381"/>
                </a:solidFill>
              </a:rPr>
              <a:t>Mitchell </a:t>
            </a:r>
            <a:r>
              <a:rPr lang="en-GB" dirty="0">
                <a:solidFill>
                  <a:srgbClr val="002381"/>
                </a:solidFill>
              </a:rPr>
              <a:t>was the Chairman of the Northern Ireland Peace Talks, an important figure in the talks which eventually led to the Agreement. His job was to be an independent and impartial individual who could help to resolve disputes. </a:t>
            </a:r>
          </a:p>
        </p:txBody>
      </p:sp>
      <p:pic>
        <p:nvPicPr>
          <p:cNvPr id="7" name="Picture 6" descr="A letter on paper headed 'Office of the Independent Chairmen.' A handwritten note is added beneath the typed text.">
            <a:extLst>
              <a:ext uri="{FF2B5EF4-FFF2-40B4-BE49-F238E27FC236}">
                <a16:creationId xmlns:a16="http://schemas.microsoft.com/office/drawing/2014/main" id="{8BE1EE0A-B37F-CBD6-3C3A-3060FF2E7B97}"/>
              </a:ext>
            </a:extLst>
          </p:cNvPr>
          <p:cNvPicPr>
            <a:picLocks noChangeAspect="1"/>
          </p:cNvPicPr>
          <p:nvPr/>
        </p:nvPicPr>
        <p:blipFill rotWithShape="1">
          <a:blip r:embed="rId3">
            <a:extLst>
              <a:ext uri="{28A0092B-C50C-407E-A947-70E740481C1C}">
                <a14:useLocalDpi xmlns:a14="http://schemas.microsoft.com/office/drawing/2010/main" val="0"/>
              </a:ext>
            </a:extLst>
          </a:blip>
          <a:srcRect l="-465" r="1214"/>
          <a:stretch/>
        </p:blipFill>
        <p:spPr>
          <a:xfrm>
            <a:off x="7136780" y="-708326"/>
            <a:ext cx="4895386" cy="6928762"/>
          </a:xfrm>
          <a:prstGeom prst="rect">
            <a:avLst/>
          </a:prstGeom>
        </p:spPr>
      </p:pic>
    </p:spTree>
    <p:extLst>
      <p:ext uri="{BB962C8B-B14F-4D97-AF65-F5344CB8AC3E}">
        <p14:creationId xmlns:p14="http://schemas.microsoft.com/office/powerpoint/2010/main" val="103022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CC9B-5A71-0930-77D4-B88EB838D10A}"/>
              </a:ext>
            </a:extLst>
          </p:cNvPr>
          <p:cNvSpPr>
            <a:spLocks noGrp="1"/>
          </p:cNvSpPr>
          <p:nvPr>
            <p:ph type="title" idx="4294967295"/>
          </p:nvPr>
        </p:nvSpPr>
        <p:spPr>
          <a:xfrm>
            <a:off x="838200" y="-1325563"/>
            <a:ext cx="10515600" cy="1325563"/>
          </a:xfrm>
          <a:prstGeom prst="rect">
            <a:avLst/>
          </a:prstGeom>
        </p:spPr>
        <p:txBody>
          <a:bodyPr anchor="b"/>
          <a:lstStyle/>
          <a:p>
            <a:r>
              <a:rPr lang="en-GB"/>
              <a:t>Worked example</a:t>
            </a:r>
          </a:p>
        </p:txBody>
      </p:sp>
      <p:pic>
        <p:nvPicPr>
          <p:cNvPr id="4" name="Picture 3">
            <a:extLst>
              <a:ext uri="{FF2B5EF4-FFF2-40B4-BE49-F238E27FC236}">
                <a16:creationId xmlns:a16="http://schemas.microsoft.com/office/drawing/2014/main" id="{EE51479E-88C5-5CBD-61DD-2514456E77D4}"/>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95" r="297"/>
          <a:stretch/>
        </p:blipFill>
        <p:spPr>
          <a:xfrm>
            <a:off x="4270917" y="527298"/>
            <a:ext cx="4183589" cy="5913891"/>
          </a:xfrm>
          <a:prstGeom prst="rect">
            <a:avLst/>
          </a:prstGeom>
        </p:spPr>
      </p:pic>
      <p:sp>
        <p:nvSpPr>
          <p:cNvPr id="8" name="Speech Bubble: Rectangle 7">
            <a:extLst>
              <a:ext uri="{FF2B5EF4-FFF2-40B4-BE49-F238E27FC236}">
                <a16:creationId xmlns:a16="http://schemas.microsoft.com/office/drawing/2014/main" id="{2D4882A7-C3F0-1862-5F1E-557C75E50BFC}"/>
              </a:ext>
            </a:extLst>
          </p:cNvPr>
          <p:cNvSpPr/>
          <p:nvPr/>
        </p:nvSpPr>
        <p:spPr>
          <a:xfrm>
            <a:off x="285750" y="527297"/>
            <a:ext cx="3817620" cy="1247823"/>
          </a:xfrm>
          <a:prstGeom prst="wedgeRectCallout">
            <a:avLst>
              <a:gd name="adj1" fmla="val 68497"/>
              <a:gd name="adj2" fmla="val 743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002381"/>
                </a:solidFill>
              </a:rPr>
              <a:t>Content of source </a:t>
            </a:r>
          </a:p>
          <a:p>
            <a:r>
              <a:rPr lang="en-GB" sz="1600" dirty="0">
                <a:solidFill>
                  <a:srgbClr val="002381"/>
                </a:solidFill>
              </a:rPr>
              <a:t>Senator Mitchell was </a:t>
            </a:r>
            <a:r>
              <a:rPr lang="en-GB" sz="1600">
                <a:solidFill>
                  <a:srgbClr val="002381"/>
                </a:solidFill>
              </a:rPr>
              <a:t>congratulating Prime Minister </a:t>
            </a:r>
            <a:r>
              <a:rPr lang="en-GB" sz="1600" dirty="0">
                <a:solidFill>
                  <a:srgbClr val="002381"/>
                </a:solidFill>
              </a:rPr>
              <a:t>Blair on the </a:t>
            </a:r>
            <a:r>
              <a:rPr lang="en-GB" sz="1600">
                <a:solidFill>
                  <a:srgbClr val="002381"/>
                </a:solidFill>
              </a:rPr>
              <a:t>Agreement.</a:t>
            </a:r>
            <a:endParaRPr lang="en-GB" sz="1600" dirty="0">
              <a:solidFill>
                <a:srgbClr val="002381"/>
              </a:solidFill>
            </a:endParaRPr>
          </a:p>
        </p:txBody>
      </p:sp>
      <p:sp>
        <p:nvSpPr>
          <p:cNvPr id="10" name="Speech Bubble: Rectangle 9">
            <a:extLst>
              <a:ext uri="{FF2B5EF4-FFF2-40B4-BE49-F238E27FC236}">
                <a16:creationId xmlns:a16="http://schemas.microsoft.com/office/drawing/2014/main" id="{CA5C4443-0AFA-1457-893A-0B3515CF7690}"/>
              </a:ext>
            </a:extLst>
          </p:cNvPr>
          <p:cNvSpPr/>
          <p:nvPr/>
        </p:nvSpPr>
        <p:spPr>
          <a:xfrm>
            <a:off x="285750" y="2308302"/>
            <a:ext cx="3817620" cy="960679"/>
          </a:xfrm>
          <a:prstGeom prst="wedgeRectCallout">
            <a:avLst>
              <a:gd name="adj1" fmla="val 72392"/>
              <a:gd name="adj2" fmla="val 614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002381"/>
                </a:solidFill>
              </a:rPr>
              <a:t>How things work</a:t>
            </a:r>
          </a:p>
          <a:p>
            <a:r>
              <a:rPr lang="en-GB" sz="1600" dirty="0">
                <a:solidFill>
                  <a:srgbClr val="002381"/>
                </a:solidFill>
              </a:rPr>
              <a:t>It is clear that the Peace Process was extremely challenging and difficult.</a:t>
            </a:r>
          </a:p>
        </p:txBody>
      </p:sp>
      <p:sp>
        <p:nvSpPr>
          <p:cNvPr id="9" name="Speech Bubble: Rectangle 8">
            <a:extLst>
              <a:ext uri="{FF2B5EF4-FFF2-40B4-BE49-F238E27FC236}">
                <a16:creationId xmlns:a16="http://schemas.microsoft.com/office/drawing/2014/main" id="{D7944272-6AE4-9FFF-5098-19CA8F9C3236}"/>
              </a:ext>
            </a:extLst>
          </p:cNvPr>
          <p:cNvSpPr/>
          <p:nvPr/>
        </p:nvSpPr>
        <p:spPr>
          <a:xfrm>
            <a:off x="285750" y="3429000"/>
            <a:ext cx="3817620" cy="3223599"/>
          </a:xfrm>
          <a:prstGeom prst="wedgeRectCallout">
            <a:avLst>
              <a:gd name="adj1" fmla="val 70655"/>
              <a:gd name="adj2" fmla="val 10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002381"/>
                </a:solidFill>
              </a:rPr>
              <a:t>Attitudes</a:t>
            </a:r>
            <a:r>
              <a:rPr lang="en-GB" sz="1600" dirty="0">
                <a:solidFill>
                  <a:srgbClr val="002381"/>
                </a:solidFill>
              </a:rPr>
              <a:t> </a:t>
            </a:r>
          </a:p>
          <a:p>
            <a:r>
              <a:rPr lang="en-GB" sz="1600" dirty="0">
                <a:solidFill>
                  <a:srgbClr val="002381"/>
                </a:solidFill>
              </a:rPr>
              <a:t>Mitchell seems to </a:t>
            </a:r>
            <a:r>
              <a:rPr lang="en-GB" sz="1600">
                <a:solidFill>
                  <a:srgbClr val="002381"/>
                </a:solidFill>
              </a:rPr>
              <a:t>have had a constructive relationship with Blair</a:t>
            </a:r>
            <a:r>
              <a:rPr lang="en-GB" sz="1600" dirty="0">
                <a:solidFill>
                  <a:srgbClr val="002381"/>
                </a:solidFill>
              </a:rPr>
              <a:t>. His slightly teasing comment referred to a statement by Blair in 1998 when he said ‘A day like today is not a day for soundbites, we can leave those at home, but I feel the hand of history upon our shoulder with respect to this, I really do’. Many people thought this was amusing as they thought his comment actually was a soundbite! </a:t>
            </a:r>
          </a:p>
        </p:txBody>
      </p:sp>
      <p:sp>
        <p:nvSpPr>
          <p:cNvPr id="6" name="Speech Bubble: Rectangle 5">
            <a:extLst>
              <a:ext uri="{FF2B5EF4-FFF2-40B4-BE49-F238E27FC236}">
                <a16:creationId xmlns:a16="http://schemas.microsoft.com/office/drawing/2014/main" id="{8F612754-A153-2236-74E6-95A82DD5518E}"/>
              </a:ext>
            </a:extLst>
          </p:cNvPr>
          <p:cNvSpPr/>
          <p:nvPr/>
        </p:nvSpPr>
        <p:spPr>
          <a:xfrm>
            <a:off x="8218170" y="527298"/>
            <a:ext cx="3817620" cy="1368410"/>
          </a:xfrm>
          <a:prstGeom prst="wedgeRectCallout">
            <a:avLst>
              <a:gd name="adj1" fmla="val -57740"/>
              <a:gd name="adj2" fmla="val 9033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002381"/>
                </a:solidFill>
              </a:rPr>
              <a:t>Context of source</a:t>
            </a:r>
          </a:p>
          <a:p>
            <a:r>
              <a:rPr lang="en-GB" sz="1600" dirty="0">
                <a:solidFill>
                  <a:srgbClr val="002381"/>
                </a:solidFill>
              </a:rPr>
              <a:t>Mitchell was effectively stepping down from his role and Chairman and this was a farewell letter to Blair</a:t>
            </a:r>
            <a:r>
              <a:rPr lang="en-GB" sz="1600">
                <a:solidFill>
                  <a:srgbClr val="002381"/>
                </a:solidFill>
              </a:rPr>
              <a:t>. </a:t>
            </a:r>
            <a:endParaRPr lang="en-GB" sz="1600" dirty="0">
              <a:solidFill>
                <a:srgbClr val="002381"/>
              </a:solidFill>
            </a:endParaRPr>
          </a:p>
          <a:p>
            <a:pPr algn="ctr"/>
            <a:endParaRPr lang="en-GB" sz="1600" dirty="0">
              <a:solidFill>
                <a:srgbClr val="002381"/>
              </a:solidFill>
            </a:endParaRPr>
          </a:p>
        </p:txBody>
      </p:sp>
      <p:sp>
        <p:nvSpPr>
          <p:cNvPr id="7" name="Speech Bubble: Rectangle 6">
            <a:extLst>
              <a:ext uri="{FF2B5EF4-FFF2-40B4-BE49-F238E27FC236}">
                <a16:creationId xmlns:a16="http://schemas.microsoft.com/office/drawing/2014/main" id="{3D698E47-59CD-52A9-E457-01A12BD11076}"/>
              </a:ext>
            </a:extLst>
          </p:cNvPr>
          <p:cNvSpPr/>
          <p:nvPr/>
        </p:nvSpPr>
        <p:spPr>
          <a:xfrm>
            <a:off x="8557260" y="2683974"/>
            <a:ext cx="3139440" cy="2160982"/>
          </a:xfrm>
          <a:prstGeom prst="wedgeRectCallout">
            <a:avLst>
              <a:gd name="adj1" fmla="val -73228"/>
              <a:gd name="adj2" fmla="val -242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002381"/>
                </a:solidFill>
              </a:rPr>
              <a:t>Attitudes</a:t>
            </a:r>
          </a:p>
          <a:p>
            <a:r>
              <a:rPr lang="en-GB" sz="1600" dirty="0">
                <a:solidFill>
                  <a:srgbClr val="002381"/>
                </a:solidFill>
              </a:rPr>
              <a:t>Mitchell calls the Agreement one of the most meaningful things he has ever done. It seems clear that he is proud of the Agreement and thought it was a success. </a:t>
            </a:r>
          </a:p>
        </p:txBody>
      </p:sp>
    </p:spTree>
    <p:extLst>
      <p:ext uri="{BB962C8B-B14F-4D97-AF65-F5344CB8AC3E}">
        <p14:creationId xmlns:p14="http://schemas.microsoft.com/office/powerpoint/2010/main" val="4044738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ACC9-F492-3DAD-8AF7-3AA3244A87CC}"/>
              </a:ext>
            </a:extLst>
          </p:cNvPr>
          <p:cNvSpPr>
            <a:spLocks noGrp="1"/>
          </p:cNvSpPr>
          <p:nvPr>
            <p:ph type="title" idx="4294967295"/>
          </p:nvPr>
        </p:nvSpPr>
        <p:spPr>
          <a:xfrm>
            <a:off x="327547" y="365125"/>
            <a:ext cx="11614680" cy="571500"/>
          </a:xfrm>
          <a:prstGeom prst="rect">
            <a:avLst/>
          </a:prstGeom>
          <a:solidFill>
            <a:srgbClr val="002381"/>
          </a:solidFill>
        </p:spPr>
        <p:txBody>
          <a:bodyPr anchor="t">
            <a:noAutofit/>
          </a:bodyPr>
          <a:lstStyle/>
          <a:p>
            <a:r>
              <a:rPr lang="en-GB" sz="2800" dirty="0">
                <a:solidFill>
                  <a:schemeClr val="bg1"/>
                </a:solidFill>
              </a:rPr>
              <a:t>Does </a:t>
            </a:r>
            <a:r>
              <a:rPr lang="en-GB" sz="2800" b="1" i="1" dirty="0">
                <a:solidFill>
                  <a:schemeClr val="bg1"/>
                </a:solidFill>
              </a:rPr>
              <a:t>this</a:t>
            </a:r>
            <a:r>
              <a:rPr lang="en-GB" sz="2800" dirty="0">
                <a:solidFill>
                  <a:schemeClr val="bg1"/>
                </a:solidFill>
              </a:rPr>
              <a:t> document prove the Agreement was a success? </a:t>
            </a:r>
          </a:p>
        </p:txBody>
      </p:sp>
      <p:sp>
        <p:nvSpPr>
          <p:cNvPr id="8" name="Content Placeholder 7">
            <a:extLst>
              <a:ext uri="{FF2B5EF4-FFF2-40B4-BE49-F238E27FC236}">
                <a16:creationId xmlns:a16="http://schemas.microsoft.com/office/drawing/2014/main" id="{21AAB3D2-6ABF-B0D3-E345-5D4A8DEB08D1}"/>
              </a:ext>
            </a:extLst>
          </p:cNvPr>
          <p:cNvSpPr>
            <a:spLocks noGrp="1"/>
          </p:cNvSpPr>
          <p:nvPr>
            <p:ph idx="4294967295"/>
          </p:nvPr>
        </p:nvSpPr>
        <p:spPr>
          <a:xfrm>
            <a:off x="327546" y="1014761"/>
            <a:ext cx="11614681" cy="780585"/>
          </a:xfrm>
          <a:prstGeom prst="rect">
            <a:avLst/>
          </a:prstGeom>
          <a:solidFill>
            <a:srgbClr val="FFFFFF">
              <a:alpha val="89804"/>
            </a:srgbClr>
          </a:solidFill>
        </p:spPr>
        <p:txBody>
          <a:bodyPr>
            <a:normAutofit/>
          </a:bodyPr>
          <a:lstStyle/>
          <a:p>
            <a:pPr marL="0" indent="0">
              <a:buNone/>
            </a:pPr>
            <a:r>
              <a:rPr lang="en-GB" sz="2400" dirty="0">
                <a:solidFill>
                  <a:srgbClr val="002381"/>
                </a:solidFill>
              </a:rPr>
              <a:t>A list </a:t>
            </a:r>
            <a:r>
              <a:rPr lang="en-GB" sz="2400">
                <a:solidFill>
                  <a:srgbClr val="002381"/>
                </a:solidFill>
              </a:rPr>
              <a:t>of Heads of State and VIPs who sent </a:t>
            </a:r>
            <a:r>
              <a:rPr lang="en-GB" sz="2400" dirty="0">
                <a:solidFill>
                  <a:srgbClr val="002381"/>
                </a:solidFill>
              </a:rPr>
              <a:t>letters to </a:t>
            </a:r>
            <a:r>
              <a:rPr lang="en-GB" sz="2400">
                <a:solidFill>
                  <a:srgbClr val="002381"/>
                </a:solidFill>
              </a:rPr>
              <a:t>the UK </a:t>
            </a:r>
            <a:r>
              <a:rPr lang="en-GB" sz="2400" dirty="0">
                <a:solidFill>
                  <a:srgbClr val="002381"/>
                </a:solidFill>
              </a:rPr>
              <a:t>government congratulating them on the Agreement </a:t>
            </a:r>
            <a:r>
              <a:rPr lang="en-GB" sz="2400">
                <a:solidFill>
                  <a:srgbClr val="002381"/>
                </a:solidFill>
              </a:rPr>
              <a:t>by 27 April 1998</a:t>
            </a:r>
            <a:r>
              <a:rPr lang="en-GB" sz="2400" dirty="0">
                <a:solidFill>
                  <a:srgbClr val="002381"/>
                </a:solidFill>
              </a:rPr>
              <a:t>.</a:t>
            </a:r>
          </a:p>
        </p:txBody>
      </p:sp>
      <p:grpSp>
        <p:nvGrpSpPr>
          <p:cNvPr id="3" name="Group 2" descr="Four pages of names and titles in a list of letters of congratulations">
            <a:extLst>
              <a:ext uri="{FF2B5EF4-FFF2-40B4-BE49-F238E27FC236}">
                <a16:creationId xmlns:a16="http://schemas.microsoft.com/office/drawing/2014/main" id="{E76BEDB7-ED49-2C3A-FF6B-8DD84B22815A}"/>
              </a:ext>
            </a:extLst>
          </p:cNvPr>
          <p:cNvGrpSpPr/>
          <p:nvPr/>
        </p:nvGrpSpPr>
        <p:grpSpPr>
          <a:xfrm>
            <a:off x="0" y="1898777"/>
            <a:ext cx="12192000" cy="4742055"/>
            <a:chOff x="0" y="1898777"/>
            <a:chExt cx="12192000" cy="4742055"/>
          </a:xfrm>
        </p:grpSpPr>
        <p:pic>
          <p:nvPicPr>
            <p:cNvPr id="4" name="Picture 3">
              <a:extLst>
                <a:ext uri="{FF2B5EF4-FFF2-40B4-BE49-F238E27FC236}">
                  <a16:creationId xmlns:a16="http://schemas.microsoft.com/office/drawing/2014/main" id="{88C72957-C1D7-5D28-A64A-994E5FED9B81}"/>
                </a:ext>
              </a:extLst>
            </p:cNvPr>
            <p:cNvPicPr>
              <a:picLocks noChangeAspect="1"/>
            </p:cNvPicPr>
            <p:nvPr/>
          </p:nvPicPr>
          <p:blipFill rotWithShape="1">
            <a:blip r:embed="rId3">
              <a:extLst>
                <a:ext uri="{28A0092B-C50C-407E-A947-70E740481C1C}">
                  <a14:useLocalDpi xmlns:a14="http://schemas.microsoft.com/office/drawing/2010/main" val="0"/>
                </a:ext>
              </a:extLst>
            </a:blip>
            <a:srcRect l="534" t="1" r="850" b="-2"/>
            <a:stretch/>
          </p:blipFill>
          <p:spPr>
            <a:xfrm>
              <a:off x="0" y="1924074"/>
              <a:ext cx="3258767" cy="4691462"/>
            </a:xfrm>
            <a:prstGeom prst="rect">
              <a:avLst/>
            </a:prstGeom>
          </p:spPr>
        </p:pic>
        <p:pic>
          <p:nvPicPr>
            <p:cNvPr id="6" name="Picture 5">
              <a:extLst>
                <a:ext uri="{FF2B5EF4-FFF2-40B4-BE49-F238E27FC236}">
                  <a16:creationId xmlns:a16="http://schemas.microsoft.com/office/drawing/2014/main" id="{22E36D89-1BBA-104F-6C9E-477999C4AF54}"/>
                </a:ext>
              </a:extLst>
            </p:cNvPr>
            <p:cNvPicPr>
              <a:picLocks noChangeAspect="1"/>
            </p:cNvPicPr>
            <p:nvPr/>
          </p:nvPicPr>
          <p:blipFill rotWithShape="1">
            <a:blip r:embed="rId4">
              <a:extLst>
                <a:ext uri="{28A0092B-C50C-407E-A947-70E740481C1C}">
                  <a14:useLocalDpi xmlns:a14="http://schemas.microsoft.com/office/drawing/2010/main" val="0"/>
                </a:ext>
              </a:extLst>
            </a:blip>
            <a:srcRect l="415" r="-415" b="4963"/>
            <a:stretch/>
          </p:blipFill>
          <p:spPr>
            <a:xfrm>
              <a:off x="2859394" y="1924074"/>
              <a:ext cx="3482450" cy="4691462"/>
            </a:xfrm>
            <a:prstGeom prst="rect">
              <a:avLst/>
            </a:prstGeom>
          </p:spPr>
        </p:pic>
        <p:pic>
          <p:nvPicPr>
            <p:cNvPr id="10" name="Picture 9">
              <a:extLst>
                <a:ext uri="{FF2B5EF4-FFF2-40B4-BE49-F238E27FC236}">
                  <a16:creationId xmlns:a16="http://schemas.microsoft.com/office/drawing/2014/main" id="{78F7618C-048D-D91E-56CE-89D434624394}"/>
                </a:ext>
              </a:extLst>
            </p:cNvPr>
            <p:cNvPicPr>
              <a:picLocks noChangeAspect="1"/>
            </p:cNvPicPr>
            <p:nvPr/>
          </p:nvPicPr>
          <p:blipFill rotWithShape="1">
            <a:blip r:embed="rId5">
              <a:extLst>
                <a:ext uri="{28A0092B-C50C-407E-A947-70E740481C1C}">
                  <a14:useLocalDpi xmlns:a14="http://schemas.microsoft.com/office/drawing/2010/main" val="0"/>
                </a:ext>
              </a:extLst>
            </a:blip>
            <a:srcRect l="-207" t="501" r="207" b="801"/>
            <a:stretch/>
          </p:blipFill>
          <p:spPr>
            <a:xfrm>
              <a:off x="5795271" y="1924074"/>
              <a:ext cx="3391098" cy="4691462"/>
            </a:xfrm>
            <a:prstGeom prst="rect">
              <a:avLst/>
            </a:prstGeom>
          </p:spPr>
        </p:pic>
        <p:pic>
          <p:nvPicPr>
            <p:cNvPr id="12" name="Picture 11">
              <a:extLst>
                <a:ext uri="{FF2B5EF4-FFF2-40B4-BE49-F238E27FC236}">
                  <a16:creationId xmlns:a16="http://schemas.microsoft.com/office/drawing/2014/main" id="{AD77921A-041E-1502-A3E8-1982B571A53E}"/>
                </a:ext>
              </a:extLst>
            </p:cNvPr>
            <p:cNvPicPr>
              <a:picLocks noChangeAspect="1"/>
            </p:cNvPicPr>
            <p:nvPr/>
          </p:nvPicPr>
          <p:blipFill rotWithShape="1">
            <a:blip r:embed="rId6">
              <a:extLst>
                <a:ext uri="{28A0092B-C50C-407E-A947-70E740481C1C}">
                  <a14:useLocalDpi xmlns:a14="http://schemas.microsoft.com/office/drawing/2010/main" val="0"/>
                </a:ext>
              </a:extLst>
            </a:blip>
            <a:srcRect l="-414" t="-383" r="414" b="-280"/>
            <a:stretch/>
          </p:blipFill>
          <p:spPr>
            <a:xfrm>
              <a:off x="8840139" y="1898777"/>
              <a:ext cx="3351861" cy="4742055"/>
            </a:xfrm>
            <a:prstGeom prst="rect">
              <a:avLst/>
            </a:prstGeom>
          </p:spPr>
        </p:pic>
      </p:grpSp>
    </p:spTree>
    <p:extLst>
      <p:ext uri="{BB962C8B-B14F-4D97-AF65-F5344CB8AC3E}">
        <p14:creationId xmlns:p14="http://schemas.microsoft.com/office/powerpoint/2010/main" val="1776657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CEB7E9-4497-EF44-D240-1E9C717354C5}"/>
              </a:ext>
            </a:extLst>
          </p:cNvPr>
          <p:cNvSpPr>
            <a:spLocks noGrp="1"/>
          </p:cNvSpPr>
          <p:nvPr>
            <p:ph type="title" idx="4294967295"/>
          </p:nvPr>
        </p:nvSpPr>
        <p:spPr>
          <a:xfrm>
            <a:off x="838200" y="-1325563"/>
            <a:ext cx="10515600" cy="1325563"/>
          </a:xfrm>
          <a:prstGeom prst="rect">
            <a:avLst/>
          </a:prstGeom>
        </p:spPr>
        <p:txBody>
          <a:bodyPr anchor="b"/>
          <a:lstStyle/>
          <a:p>
            <a:r>
              <a:rPr lang="en-GB"/>
              <a:t>Worked example 2</a:t>
            </a:r>
          </a:p>
        </p:txBody>
      </p:sp>
      <p:grpSp>
        <p:nvGrpSpPr>
          <p:cNvPr id="2" name="Group 1">
            <a:extLst>
              <a:ext uri="{FF2B5EF4-FFF2-40B4-BE49-F238E27FC236}">
                <a16:creationId xmlns:a16="http://schemas.microsoft.com/office/drawing/2014/main" id="{F4D330FD-3B1A-5009-0177-6A127B0836A7}"/>
              </a:ext>
              <a:ext uri="{C183D7F6-B498-43B3-948B-1728B52AA6E4}">
                <adec:decorative xmlns:adec="http://schemas.microsoft.com/office/drawing/2017/decorative" val="1"/>
              </a:ext>
            </a:extLst>
          </p:cNvPr>
          <p:cNvGrpSpPr/>
          <p:nvPr/>
        </p:nvGrpSpPr>
        <p:grpSpPr>
          <a:xfrm>
            <a:off x="3595936" y="0"/>
            <a:ext cx="4629922" cy="6868960"/>
            <a:chOff x="3595936" y="0"/>
            <a:chExt cx="4629922" cy="6868960"/>
          </a:xfrm>
        </p:grpSpPr>
        <p:pic>
          <p:nvPicPr>
            <p:cNvPr id="3" name="Picture 2">
              <a:extLst>
                <a:ext uri="{FF2B5EF4-FFF2-40B4-BE49-F238E27FC236}">
                  <a16:creationId xmlns:a16="http://schemas.microsoft.com/office/drawing/2014/main" id="{82C4A1C4-5CFA-3B74-6D10-6AE606FBB584}"/>
                </a:ext>
              </a:extLst>
            </p:cNvPr>
            <p:cNvPicPr>
              <a:picLocks noChangeAspect="1"/>
            </p:cNvPicPr>
            <p:nvPr/>
          </p:nvPicPr>
          <p:blipFill rotWithShape="1">
            <a:blip r:embed="rId3">
              <a:extLst>
                <a:ext uri="{28A0092B-C50C-407E-A947-70E740481C1C}">
                  <a14:useLocalDpi xmlns:a14="http://schemas.microsoft.com/office/drawing/2010/main" val="0"/>
                </a:ext>
              </a:extLst>
            </a:blip>
            <a:srcRect l="534" t="1" r="850" b="-2"/>
            <a:stretch/>
          </p:blipFill>
          <p:spPr>
            <a:xfrm>
              <a:off x="3640317" y="0"/>
              <a:ext cx="2185787" cy="3295356"/>
            </a:xfrm>
            <a:prstGeom prst="rect">
              <a:avLst/>
            </a:prstGeom>
          </p:spPr>
        </p:pic>
        <p:pic>
          <p:nvPicPr>
            <p:cNvPr id="5" name="Picture 4">
              <a:extLst>
                <a:ext uri="{FF2B5EF4-FFF2-40B4-BE49-F238E27FC236}">
                  <a16:creationId xmlns:a16="http://schemas.microsoft.com/office/drawing/2014/main" id="{F910C968-FC5B-A0B7-2FC8-8AA027829EB3}"/>
                </a:ext>
              </a:extLst>
            </p:cNvPr>
            <p:cNvPicPr>
              <a:picLocks noChangeAspect="1"/>
            </p:cNvPicPr>
            <p:nvPr/>
          </p:nvPicPr>
          <p:blipFill rotWithShape="1">
            <a:blip r:embed="rId4">
              <a:extLst>
                <a:ext uri="{28A0092B-C50C-407E-A947-70E740481C1C}">
                  <a14:useLocalDpi xmlns:a14="http://schemas.microsoft.com/office/drawing/2010/main" val="0"/>
                </a:ext>
              </a:extLst>
            </a:blip>
            <a:srcRect l="415" r="-415" b="4963"/>
            <a:stretch/>
          </p:blipFill>
          <p:spPr>
            <a:xfrm>
              <a:off x="5890038" y="0"/>
              <a:ext cx="2335820" cy="3295356"/>
            </a:xfrm>
            <a:prstGeom prst="rect">
              <a:avLst/>
            </a:prstGeom>
          </p:spPr>
        </p:pic>
        <p:pic>
          <p:nvPicPr>
            <p:cNvPr id="11" name="Picture 10">
              <a:extLst>
                <a:ext uri="{FF2B5EF4-FFF2-40B4-BE49-F238E27FC236}">
                  <a16:creationId xmlns:a16="http://schemas.microsoft.com/office/drawing/2014/main" id="{F5BBB5C6-B909-9617-F31F-412C8BB288F7}"/>
                </a:ext>
              </a:extLst>
            </p:cNvPr>
            <p:cNvPicPr>
              <a:picLocks noChangeAspect="1"/>
            </p:cNvPicPr>
            <p:nvPr/>
          </p:nvPicPr>
          <p:blipFill rotWithShape="1">
            <a:blip r:embed="rId5">
              <a:extLst>
                <a:ext uri="{28A0092B-C50C-407E-A947-70E740481C1C}">
                  <a14:useLocalDpi xmlns:a14="http://schemas.microsoft.com/office/drawing/2010/main" val="0"/>
                </a:ext>
              </a:extLst>
            </a:blip>
            <a:srcRect l="-207" t="501" r="207" b="801"/>
            <a:stretch/>
          </p:blipFill>
          <p:spPr>
            <a:xfrm>
              <a:off x="3595936" y="3573604"/>
              <a:ext cx="2274547" cy="3295356"/>
            </a:xfrm>
            <a:prstGeom prst="rect">
              <a:avLst/>
            </a:prstGeom>
          </p:spPr>
        </p:pic>
        <p:pic>
          <p:nvPicPr>
            <p:cNvPr id="13" name="Picture 12">
              <a:extLst>
                <a:ext uri="{FF2B5EF4-FFF2-40B4-BE49-F238E27FC236}">
                  <a16:creationId xmlns:a16="http://schemas.microsoft.com/office/drawing/2014/main" id="{FF60BA5A-9AB5-982B-5B36-FDCAF67975E2}"/>
                </a:ext>
              </a:extLst>
            </p:cNvPr>
            <p:cNvPicPr>
              <a:picLocks noChangeAspect="1"/>
            </p:cNvPicPr>
            <p:nvPr/>
          </p:nvPicPr>
          <p:blipFill rotWithShape="1">
            <a:blip r:embed="rId6">
              <a:extLst>
                <a:ext uri="{28A0092B-C50C-407E-A947-70E740481C1C}">
                  <a14:useLocalDpi xmlns:a14="http://schemas.microsoft.com/office/drawing/2010/main" val="0"/>
                </a:ext>
              </a:extLst>
            </a:blip>
            <a:srcRect l="-414" t="-383" r="414" b="-280"/>
            <a:stretch/>
          </p:blipFill>
          <p:spPr>
            <a:xfrm>
              <a:off x="5933833" y="3527107"/>
              <a:ext cx="2248229" cy="3330893"/>
            </a:xfrm>
            <a:prstGeom prst="rect">
              <a:avLst/>
            </a:prstGeom>
          </p:spPr>
        </p:pic>
      </p:grpSp>
      <p:sp>
        <p:nvSpPr>
          <p:cNvPr id="8" name="Speech Bubble: Rectangle 7">
            <a:extLst>
              <a:ext uri="{FF2B5EF4-FFF2-40B4-BE49-F238E27FC236}">
                <a16:creationId xmlns:a16="http://schemas.microsoft.com/office/drawing/2014/main" id="{2D4882A7-C3F0-1862-5F1E-557C75E50BFC}"/>
              </a:ext>
            </a:extLst>
          </p:cNvPr>
          <p:cNvSpPr/>
          <p:nvPr/>
        </p:nvSpPr>
        <p:spPr>
          <a:xfrm>
            <a:off x="224382" y="327903"/>
            <a:ext cx="3352001" cy="1569720"/>
          </a:xfrm>
          <a:prstGeom prst="wedgeRectCallout">
            <a:avLst>
              <a:gd name="adj1" fmla="val 55937"/>
              <a:gd name="adj2" fmla="val 91383"/>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002381"/>
                </a:solidFill>
              </a:rPr>
              <a:t>Content of source </a:t>
            </a:r>
          </a:p>
          <a:p>
            <a:r>
              <a:rPr lang="en-GB" sz="1600" dirty="0">
                <a:solidFill>
                  <a:srgbClr val="002381"/>
                </a:solidFill>
              </a:rPr>
              <a:t>A very large and widespread list of politician and leaders had sent congratulations to </a:t>
            </a:r>
            <a:r>
              <a:rPr lang="en-GB" sz="1600">
                <a:solidFill>
                  <a:srgbClr val="002381"/>
                </a:solidFill>
              </a:rPr>
              <a:t>the UK government.</a:t>
            </a:r>
            <a:endParaRPr lang="en-GB" sz="1600" dirty="0">
              <a:solidFill>
                <a:srgbClr val="002381"/>
              </a:solidFill>
            </a:endParaRPr>
          </a:p>
        </p:txBody>
      </p:sp>
      <p:sp>
        <p:nvSpPr>
          <p:cNvPr id="6" name="Speech Bubble: Rectangle 5">
            <a:extLst>
              <a:ext uri="{FF2B5EF4-FFF2-40B4-BE49-F238E27FC236}">
                <a16:creationId xmlns:a16="http://schemas.microsoft.com/office/drawing/2014/main" id="{8F612754-A153-2236-74E6-95A82DD5518E}"/>
              </a:ext>
            </a:extLst>
          </p:cNvPr>
          <p:cNvSpPr/>
          <p:nvPr/>
        </p:nvSpPr>
        <p:spPr>
          <a:xfrm>
            <a:off x="8289792" y="314677"/>
            <a:ext cx="3745998" cy="1920579"/>
          </a:xfrm>
          <a:prstGeom prst="wedgeRectCallout">
            <a:avLst>
              <a:gd name="adj1" fmla="val -57740"/>
              <a:gd name="adj2" fmla="val 72404"/>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002381"/>
                </a:solidFill>
              </a:rPr>
              <a:t>Context of source</a:t>
            </a:r>
          </a:p>
          <a:p>
            <a:r>
              <a:rPr lang="en-GB" sz="1600" dirty="0">
                <a:solidFill>
                  <a:srgbClr val="002381"/>
                </a:solidFill>
              </a:rPr>
              <a:t>The Agreement was signed on April 10</a:t>
            </a:r>
            <a:r>
              <a:rPr lang="en-GB" sz="1600" baseline="30000" dirty="0">
                <a:solidFill>
                  <a:srgbClr val="002381"/>
                </a:solidFill>
              </a:rPr>
              <a:t>th</a:t>
            </a:r>
            <a:r>
              <a:rPr lang="en-GB" sz="1600" dirty="0">
                <a:solidFill>
                  <a:srgbClr val="002381"/>
                </a:solidFill>
              </a:rPr>
              <a:t>, so these letters of congratulations had arrived since </a:t>
            </a:r>
            <a:r>
              <a:rPr lang="en-GB" sz="1600">
                <a:solidFill>
                  <a:srgbClr val="002381"/>
                </a:solidFill>
              </a:rPr>
              <a:t>then.</a:t>
            </a:r>
            <a:endParaRPr lang="en-GB" sz="1600" dirty="0">
              <a:solidFill>
                <a:srgbClr val="002381"/>
              </a:solidFill>
            </a:endParaRPr>
          </a:p>
          <a:p>
            <a:pPr algn="ctr"/>
            <a:endParaRPr lang="en-GB" sz="1600" dirty="0">
              <a:solidFill>
                <a:srgbClr val="002381"/>
              </a:solidFill>
            </a:endParaRPr>
          </a:p>
        </p:txBody>
      </p:sp>
      <p:sp>
        <p:nvSpPr>
          <p:cNvPr id="7" name="Speech Bubble: Rectangle 6">
            <a:extLst>
              <a:ext uri="{FF2B5EF4-FFF2-40B4-BE49-F238E27FC236}">
                <a16:creationId xmlns:a16="http://schemas.microsoft.com/office/drawing/2014/main" id="{3D698E47-59CD-52A9-E457-01A12BD11076}"/>
              </a:ext>
            </a:extLst>
          </p:cNvPr>
          <p:cNvSpPr/>
          <p:nvPr/>
        </p:nvSpPr>
        <p:spPr>
          <a:xfrm>
            <a:off x="8896350" y="3898650"/>
            <a:ext cx="3139440" cy="2160982"/>
          </a:xfrm>
          <a:prstGeom prst="wedgeRectCallout">
            <a:avLst>
              <a:gd name="adj1" fmla="val -76642"/>
              <a:gd name="adj2" fmla="val -24966"/>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002381"/>
                </a:solidFill>
              </a:rPr>
              <a:t>Attitudes</a:t>
            </a:r>
          </a:p>
          <a:p>
            <a:r>
              <a:rPr lang="en-GB" sz="1600" dirty="0">
                <a:solidFill>
                  <a:srgbClr val="002381"/>
                </a:solidFill>
              </a:rPr>
              <a:t>It seems reasonable for historians to assume that these political leaders would not have sent letters of </a:t>
            </a:r>
            <a:r>
              <a:rPr lang="en-GB" sz="1600" dirty="0" err="1">
                <a:solidFill>
                  <a:srgbClr val="002381"/>
                </a:solidFill>
              </a:rPr>
              <a:t>congrtaulations</a:t>
            </a:r>
            <a:r>
              <a:rPr lang="en-GB" sz="1600" dirty="0">
                <a:solidFill>
                  <a:srgbClr val="002381"/>
                </a:solidFill>
              </a:rPr>
              <a:t> if they did not think the Agreement was an important achievement. </a:t>
            </a:r>
          </a:p>
        </p:txBody>
      </p:sp>
    </p:spTree>
    <p:extLst>
      <p:ext uri="{BB962C8B-B14F-4D97-AF65-F5344CB8AC3E}">
        <p14:creationId xmlns:p14="http://schemas.microsoft.com/office/powerpoint/2010/main" val="2622906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27F3B-DCEB-238C-2237-26B480E0253C}"/>
              </a:ext>
            </a:extLst>
          </p:cNvPr>
          <p:cNvSpPr>
            <a:spLocks noGrp="1"/>
          </p:cNvSpPr>
          <p:nvPr>
            <p:ph type="title" idx="4294967295"/>
          </p:nvPr>
        </p:nvSpPr>
        <p:spPr>
          <a:xfrm>
            <a:off x="323848" y="365125"/>
            <a:ext cx="11373781" cy="1325563"/>
          </a:xfrm>
          <a:prstGeom prst="rect">
            <a:avLst/>
          </a:prstGeom>
          <a:solidFill>
            <a:srgbClr val="002381"/>
          </a:solidFill>
        </p:spPr>
        <p:txBody>
          <a:bodyPr anchor="ctr"/>
          <a:lstStyle/>
          <a:p>
            <a:r>
              <a:rPr lang="en-GB" b="1" dirty="0">
                <a:solidFill>
                  <a:schemeClr val="bg1"/>
                </a:solidFill>
                <a:latin typeface="Arial" panose="020B0604020202020204" pitchFamily="34" charset="0"/>
                <a:cs typeface="Arial" panose="020B0604020202020204" pitchFamily="34" charset="0"/>
              </a:rPr>
              <a:t>Do you think the two documents prove the Agreement was a success?  </a:t>
            </a:r>
          </a:p>
        </p:txBody>
      </p:sp>
      <p:sp>
        <p:nvSpPr>
          <p:cNvPr id="3" name="Content Placeholder 2">
            <a:extLst>
              <a:ext uri="{FF2B5EF4-FFF2-40B4-BE49-F238E27FC236}">
                <a16:creationId xmlns:a16="http://schemas.microsoft.com/office/drawing/2014/main" id="{DA724EB4-1F48-7DE6-5286-8EB6E1F640CD}"/>
              </a:ext>
            </a:extLst>
          </p:cNvPr>
          <p:cNvSpPr>
            <a:spLocks noGrp="1"/>
          </p:cNvSpPr>
          <p:nvPr>
            <p:ph idx="4294967295"/>
          </p:nvPr>
        </p:nvSpPr>
        <p:spPr>
          <a:xfrm>
            <a:off x="323848" y="2843561"/>
            <a:ext cx="11373780" cy="3649314"/>
          </a:xfrm>
          <a:prstGeom prst="rect">
            <a:avLst/>
          </a:prstGeom>
          <a:solidFill>
            <a:schemeClr val="bg1"/>
          </a:solidFill>
        </p:spPr>
        <p:txBody>
          <a:bodyPr>
            <a:normAutofit fontScale="92500" lnSpcReduction="10000"/>
          </a:bodyPr>
          <a:lstStyle/>
          <a:p>
            <a:pPr marL="0" indent="0">
              <a:buNone/>
            </a:pPr>
            <a:r>
              <a:rPr lang="en-GB" sz="2400" dirty="0">
                <a:solidFill>
                  <a:srgbClr val="002381"/>
                </a:solidFill>
              </a:rPr>
              <a:t>Study the following statements and then decide how far you agree </a:t>
            </a:r>
            <a:r>
              <a:rPr lang="en-GB" sz="2400">
                <a:solidFill>
                  <a:srgbClr val="002381"/>
                </a:solidFill>
              </a:rPr>
              <a:t>with them and explain why.</a:t>
            </a:r>
            <a:endParaRPr lang="en-GB" sz="2400" dirty="0">
              <a:solidFill>
                <a:srgbClr val="002381"/>
              </a:solidFill>
            </a:endParaRPr>
          </a:p>
          <a:p>
            <a:r>
              <a:rPr lang="en-GB" sz="2400" dirty="0">
                <a:solidFill>
                  <a:srgbClr val="002381"/>
                </a:solidFill>
              </a:rPr>
              <a:t>The documents have proved to me that the Agreement was a success. </a:t>
            </a:r>
          </a:p>
          <a:p>
            <a:r>
              <a:rPr lang="en-GB" sz="2400" dirty="0">
                <a:solidFill>
                  <a:srgbClr val="002381"/>
                </a:solidFill>
              </a:rPr>
              <a:t>They prove that many important politicians believed that the Agreement was a success.</a:t>
            </a:r>
          </a:p>
          <a:p>
            <a:r>
              <a:rPr lang="en-GB" sz="2400" dirty="0">
                <a:solidFill>
                  <a:srgbClr val="002381"/>
                </a:solidFill>
              </a:rPr>
              <a:t>The documents actually prove that the Agreement was a failure. </a:t>
            </a:r>
          </a:p>
          <a:p>
            <a:r>
              <a:rPr lang="en-GB" sz="2400">
                <a:solidFill>
                  <a:srgbClr val="002381"/>
                </a:solidFill>
              </a:rPr>
              <a:t>The </a:t>
            </a:r>
            <a:r>
              <a:rPr lang="en-GB" sz="2400" dirty="0">
                <a:solidFill>
                  <a:srgbClr val="002381"/>
                </a:solidFill>
              </a:rPr>
              <a:t>documents don’t prove anything at all. </a:t>
            </a:r>
          </a:p>
          <a:p>
            <a:r>
              <a:rPr lang="en-GB" sz="2400">
                <a:solidFill>
                  <a:srgbClr val="002381"/>
                </a:solidFill>
              </a:rPr>
              <a:t>The documents suggest </a:t>
            </a:r>
            <a:r>
              <a:rPr lang="en-GB" sz="2400" dirty="0">
                <a:solidFill>
                  <a:srgbClr val="002381"/>
                </a:solidFill>
              </a:rPr>
              <a:t>the Agreement was a success but they do not prove it. </a:t>
            </a:r>
          </a:p>
          <a:p>
            <a:r>
              <a:rPr lang="en-GB" sz="2400" dirty="0">
                <a:solidFill>
                  <a:srgbClr val="002381"/>
                </a:solidFill>
              </a:rPr>
              <a:t> It is a reasonable theory that the Agreement was a success but I would need more supporting evidence to convince me. </a:t>
            </a:r>
          </a:p>
        </p:txBody>
      </p:sp>
      <p:graphicFrame>
        <p:nvGraphicFramePr>
          <p:cNvPr id="4" name="Table 4">
            <a:extLst>
              <a:ext uri="{FF2B5EF4-FFF2-40B4-BE49-F238E27FC236}">
                <a16:creationId xmlns:a16="http://schemas.microsoft.com/office/drawing/2014/main" id="{73C89D44-F361-1B12-C71E-DCE678C0FAEF}"/>
              </a:ext>
            </a:extLst>
          </p:cNvPr>
          <p:cNvGraphicFramePr>
            <a:graphicFrameLocks noGrp="1"/>
          </p:cNvGraphicFramePr>
          <p:nvPr>
            <p:extLst>
              <p:ext uri="{D42A27DB-BD31-4B8C-83A1-F6EECF244321}">
                <p14:modId xmlns:p14="http://schemas.microsoft.com/office/powerpoint/2010/main" val="816875716"/>
              </p:ext>
            </p:extLst>
          </p:nvPr>
        </p:nvGraphicFramePr>
        <p:xfrm>
          <a:off x="323849" y="2003583"/>
          <a:ext cx="11362630" cy="583500"/>
        </p:xfrm>
        <a:graphic>
          <a:graphicData uri="http://schemas.openxmlformats.org/drawingml/2006/table">
            <a:tbl>
              <a:tblPr firstRow="1" bandRow="1">
                <a:tableStyleId>{5C22544A-7EE6-4342-B048-85BDC9FD1C3A}</a:tableStyleId>
              </a:tblPr>
              <a:tblGrid>
                <a:gridCol w="2178399">
                  <a:extLst>
                    <a:ext uri="{9D8B030D-6E8A-4147-A177-3AD203B41FA5}">
                      <a16:colId xmlns:a16="http://schemas.microsoft.com/office/drawing/2014/main" val="1321102977"/>
                    </a:ext>
                  </a:extLst>
                </a:gridCol>
                <a:gridCol w="2178399">
                  <a:extLst>
                    <a:ext uri="{9D8B030D-6E8A-4147-A177-3AD203B41FA5}">
                      <a16:colId xmlns:a16="http://schemas.microsoft.com/office/drawing/2014/main" val="665131280"/>
                    </a:ext>
                  </a:extLst>
                </a:gridCol>
                <a:gridCol w="2178399">
                  <a:extLst>
                    <a:ext uri="{9D8B030D-6E8A-4147-A177-3AD203B41FA5}">
                      <a16:colId xmlns:a16="http://schemas.microsoft.com/office/drawing/2014/main" val="3741765399"/>
                    </a:ext>
                  </a:extLst>
                </a:gridCol>
                <a:gridCol w="2178399">
                  <a:extLst>
                    <a:ext uri="{9D8B030D-6E8A-4147-A177-3AD203B41FA5}">
                      <a16:colId xmlns:a16="http://schemas.microsoft.com/office/drawing/2014/main" val="3237228817"/>
                    </a:ext>
                  </a:extLst>
                </a:gridCol>
                <a:gridCol w="2649034">
                  <a:extLst>
                    <a:ext uri="{9D8B030D-6E8A-4147-A177-3AD203B41FA5}">
                      <a16:colId xmlns:a16="http://schemas.microsoft.com/office/drawing/2014/main" val="3161630565"/>
                    </a:ext>
                  </a:extLst>
                </a:gridCol>
              </a:tblGrid>
              <a:tr h="583500">
                <a:tc>
                  <a:txBody>
                    <a:bodyPr/>
                    <a:lstStyle/>
                    <a:p>
                      <a:pPr algn="ctr"/>
                      <a:r>
                        <a:rPr lang="en-GB" sz="2000" dirty="0"/>
                        <a:t>Strongly agree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381"/>
                    </a:solidFill>
                  </a:tcPr>
                </a:tc>
                <a:tc>
                  <a:txBody>
                    <a:bodyPr/>
                    <a:lstStyle/>
                    <a:p>
                      <a:pPr algn="ctr"/>
                      <a:r>
                        <a:rPr lang="en-GB" sz="2000" dirty="0"/>
                        <a:t>Agree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381"/>
                    </a:solidFill>
                  </a:tcPr>
                </a:tc>
                <a:tc>
                  <a:txBody>
                    <a:bodyPr/>
                    <a:lstStyle/>
                    <a:p>
                      <a:pPr algn="ctr"/>
                      <a:r>
                        <a:rPr lang="en-GB" sz="2000" dirty="0"/>
                        <a:t>Neutral</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381"/>
                    </a:solidFill>
                  </a:tcPr>
                </a:tc>
                <a:tc>
                  <a:txBody>
                    <a:bodyPr/>
                    <a:lstStyle/>
                    <a:p>
                      <a:pPr algn="ctr"/>
                      <a:r>
                        <a:rPr lang="en-GB" sz="2000" dirty="0"/>
                        <a:t>Disagree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381"/>
                    </a:solidFill>
                  </a:tcPr>
                </a:tc>
                <a:tc>
                  <a:txBody>
                    <a:bodyPr/>
                    <a:lstStyle/>
                    <a:p>
                      <a:pPr algn="ctr"/>
                      <a:r>
                        <a:rPr lang="en-GB" sz="2000" dirty="0"/>
                        <a:t>Strongly disagree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381"/>
                    </a:solidFill>
                  </a:tcPr>
                </a:tc>
                <a:extLst>
                  <a:ext uri="{0D108BD9-81ED-4DB2-BD59-A6C34878D82A}">
                    <a16:rowId xmlns:a16="http://schemas.microsoft.com/office/drawing/2014/main" val="1595457"/>
                  </a:ext>
                </a:extLst>
              </a:tr>
            </a:tbl>
          </a:graphicData>
        </a:graphic>
      </p:graphicFrame>
    </p:spTree>
    <p:extLst>
      <p:ext uri="{BB962C8B-B14F-4D97-AF65-F5344CB8AC3E}">
        <p14:creationId xmlns:p14="http://schemas.microsoft.com/office/powerpoint/2010/main" val="3625066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ACC9-F492-3DAD-8AF7-3AA3244A87CC}"/>
              </a:ext>
            </a:extLst>
          </p:cNvPr>
          <p:cNvSpPr>
            <a:spLocks noGrp="1"/>
          </p:cNvSpPr>
          <p:nvPr>
            <p:ph type="title" idx="4294967295"/>
          </p:nvPr>
        </p:nvSpPr>
        <p:spPr>
          <a:xfrm>
            <a:off x="412594" y="1156300"/>
            <a:ext cx="11285034" cy="787439"/>
          </a:xfrm>
          <a:prstGeom prst="rect">
            <a:avLst/>
          </a:prstGeom>
          <a:solidFill>
            <a:srgbClr val="002381"/>
          </a:solidFill>
        </p:spPr>
        <p:txBody>
          <a:bodyPr anchor="ctr"/>
          <a:lstStyle/>
          <a:p>
            <a:r>
              <a:rPr lang="en-GB" b="1" dirty="0">
                <a:solidFill>
                  <a:schemeClr val="bg1"/>
                </a:solidFill>
                <a:latin typeface="Arial" panose="020B0604020202020204" pitchFamily="34" charset="0"/>
                <a:cs typeface="Arial" panose="020B0604020202020204" pitchFamily="34" charset="0"/>
              </a:rPr>
              <a:t>How historians work </a:t>
            </a:r>
          </a:p>
        </p:txBody>
      </p:sp>
      <p:sp>
        <p:nvSpPr>
          <p:cNvPr id="3" name="Content Placeholder 2">
            <a:extLst>
              <a:ext uri="{FF2B5EF4-FFF2-40B4-BE49-F238E27FC236}">
                <a16:creationId xmlns:a16="http://schemas.microsoft.com/office/drawing/2014/main" id="{EAE65D11-AA31-2123-AB6E-D15F7CF29C2F}"/>
              </a:ext>
            </a:extLst>
          </p:cNvPr>
          <p:cNvSpPr>
            <a:spLocks noGrp="1"/>
          </p:cNvSpPr>
          <p:nvPr>
            <p:ph idx="4294967295"/>
          </p:nvPr>
        </p:nvSpPr>
        <p:spPr>
          <a:xfrm>
            <a:off x="412595" y="2141537"/>
            <a:ext cx="11285034" cy="3166443"/>
          </a:xfrm>
          <a:prstGeom prst="rect">
            <a:avLst/>
          </a:prstGeom>
          <a:solidFill>
            <a:srgbClr val="FFFFFF">
              <a:alpha val="89804"/>
            </a:srgbClr>
          </a:solidFill>
        </p:spPr>
        <p:txBody>
          <a:bodyPr anchor="ctr">
            <a:normAutofit/>
          </a:bodyPr>
          <a:lstStyle/>
          <a:p>
            <a:pPr>
              <a:spcAft>
                <a:spcPts val="1200"/>
              </a:spcAft>
            </a:pPr>
            <a:r>
              <a:rPr lang="en-GB" dirty="0">
                <a:solidFill>
                  <a:srgbClr val="002381"/>
                </a:solidFill>
              </a:rPr>
              <a:t>In History, it is usually very difficult to prove something. </a:t>
            </a:r>
          </a:p>
          <a:p>
            <a:pPr>
              <a:spcAft>
                <a:spcPts val="1200"/>
              </a:spcAft>
            </a:pPr>
            <a:r>
              <a:rPr lang="en-GB" dirty="0">
                <a:solidFill>
                  <a:srgbClr val="002381"/>
                </a:solidFill>
              </a:rPr>
              <a:t>However, historians can make a case based on the documents. This is often called a ‘line of argument’. </a:t>
            </a:r>
          </a:p>
          <a:p>
            <a:pPr>
              <a:spcAft>
                <a:spcPts val="1200"/>
              </a:spcAft>
            </a:pPr>
            <a:r>
              <a:rPr lang="en-GB" dirty="0">
                <a:solidFill>
                  <a:srgbClr val="002381"/>
                </a:solidFill>
              </a:rPr>
              <a:t>When they have a line of argument historians use documents and other sources they have studied as evidence to support their line of argument. </a:t>
            </a:r>
          </a:p>
        </p:txBody>
      </p:sp>
    </p:spTree>
    <p:extLst>
      <p:ext uri="{BB962C8B-B14F-4D97-AF65-F5344CB8AC3E}">
        <p14:creationId xmlns:p14="http://schemas.microsoft.com/office/powerpoint/2010/main" val="1199397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ACC9-F492-3DAD-8AF7-3AA3244A87CC}"/>
              </a:ext>
            </a:extLst>
          </p:cNvPr>
          <p:cNvSpPr>
            <a:spLocks noGrp="1"/>
          </p:cNvSpPr>
          <p:nvPr>
            <p:ph type="title" idx="4294967295"/>
          </p:nvPr>
        </p:nvSpPr>
        <p:spPr>
          <a:xfrm>
            <a:off x="434898" y="420881"/>
            <a:ext cx="11229278" cy="1325563"/>
          </a:xfrm>
          <a:prstGeom prst="rect">
            <a:avLst/>
          </a:prstGeom>
          <a:solidFill>
            <a:srgbClr val="002381"/>
          </a:solidFill>
        </p:spPr>
        <p:txBody>
          <a:bodyPr anchor="ctr">
            <a:normAutofit/>
          </a:bodyPr>
          <a:lstStyle/>
          <a:p>
            <a:r>
              <a:rPr lang="en-GB" b="1" dirty="0">
                <a:solidFill>
                  <a:schemeClr val="bg1"/>
                </a:solidFill>
                <a:latin typeface="Arial" panose="020B0604020202020204" pitchFamily="34" charset="0"/>
                <a:cs typeface="Arial" panose="020B0604020202020204" pitchFamily="34" charset="0"/>
              </a:rPr>
              <a:t>What can we learn from the documents about the first few months after the Agreement?  </a:t>
            </a:r>
          </a:p>
        </p:txBody>
      </p:sp>
      <p:sp>
        <p:nvSpPr>
          <p:cNvPr id="3" name="Content Placeholder 2">
            <a:extLst>
              <a:ext uri="{FF2B5EF4-FFF2-40B4-BE49-F238E27FC236}">
                <a16:creationId xmlns:a16="http://schemas.microsoft.com/office/drawing/2014/main" id="{EAE65D11-AA31-2123-AB6E-D15F7CF29C2F}"/>
              </a:ext>
            </a:extLst>
          </p:cNvPr>
          <p:cNvSpPr>
            <a:spLocks noGrp="1"/>
          </p:cNvSpPr>
          <p:nvPr>
            <p:ph idx="4294967295"/>
          </p:nvPr>
        </p:nvSpPr>
        <p:spPr>
          <a:xfrm>
            <a:off x="434897" y="1903684"/>
            <a:ext cx="11229277" cy="4642082"/>
          </a:xfrm>
          <a:prstGeom prst="rect">
            <a:avLst/>
          </a:prstGeom>
          <a:solidFill>
            <a:srgbClr val="FFFFFF">
              <a:alpha val="89804"/>
            </a:srgbClr>
          </a:solidFill>
        </p:spPr>
        <p:txBody>
          <a:bodyPr anchor="ctr">
            <a:normAutofit fontScale="92500" lnSpcReduction="10000"/>
          </a:bodyPr>
          <a:lstStyle/>
          <a:p>
            <a:pPr marL="0" indent="0">
              <a:buNone/>
            </a:pPr>
            <a:r>
              <a:rPr lang="en-GB" dirty="0">
                <a:solidFill>
                  <a:srgbClr val="002381"/>
                </a:solidFill>
              </a:rPr>
              <a:t>You are going to use this collection of documents to test out some lines of argument: </a:t>
            </a:r>
          </a:p>
          <a:p>
            <a:pPr marL="514350" indent="-514350">
              <a:buFont typeface="+mj-lt"/>
              <a:buAutoNum type="alphaUcPeriod"/>
            </a:pPr>
            <a:r>
              <a:rPr lang="en-GB" dirty="0">
                <a:solidFill>
                  <a:srgbClr val="002381"/>
                </a:solidFill>
              </a:rPr>
              <a:t>The Agreement ended all of the </a:t>
            </a:r>
            <a:r>
              <a:rPr lang="en-GB">
                <a:solidFill>
                  <a:srgbClr val="002381"/>
                </a:solidFill>
              </a:rPr>
              <a:t>tensions over Northern Ireland between the UK and Ireland.</a:t>
            </a:r>
            <a:endParaRPr lang="en-GB" dirty="0">
              <a:solidFill>
                <a:srgbClr val="002381"/>
              </a:solidFill>
            </a:endParaRPr>
          </a:p>
          <a:p>
            <a:pPr marL="514350" indent="-514350">
              <a:buFont typeface="+mj-lt"/>
              <a:buAutoNum type="alphaUcPeriod"/>
            </a:pPr>
            <a:r>
              <a:rPr lang="en-GB" dirty="0">
                <a:solidFill>
                  <a:srgbClr val="002381"/>
                </a:solidFill>
              </a:rPr>
              <a:t>The </a:t>
            </a:r>
            <a:r>
              <a:rPr lang="en-GB">
                <a:solidFill>
                  <a:srgbClr val="002381"/>
                </a:solidFill>
              </a:rPr>
              <a:t>Agreement failed to ease tensions over Northern Ireland between the UK and Ireland.</a:t>
            </a:r>
            <a:endParaRPr lang="en-GB" dirty="0">
              <a:solidFill>
                <a:srgbClr val="002381"/>
              </a:solidFill>
            </a:endParaRPr>
          </a:p>
          <a:p>
            <a:pPr marL="514350" indent="-514350">
              <a:buFont typeface="+mj-lt"/>
              <a:buAutoNum type="alphaUcPeriod"/>
            </a:pPr>
            <a:r>
              <a:rPr lang="en-GB" dirty="0">
                <a:solidFill>
                  <a:srgbClr val="002381"/>
                </a:solidFill>
              </a:rPr>
              <a:t>Some groups actively opposed the Agreement even after it was signed. </a:t>
            </a:r>
          </a:p>
          <a:p>
            <a:pPr marL="514350" indent="-514350">
              <a:buFont typeface="+mj-lt"/>
              <a:buAutoNum type="alphaUcPeriod"/>
            </a:pPr>
            <a:r>
              <a:rPr lang="en-GB" dirty="0">
                <a:solidFill>
                  <a:srgbClr val="002381"/>
                </a:solidFill>
              </a:rPr>
              <a:t>All sides gave up on </a:t>
            </a:r>
            <a:r>
              <a:rPr lang="en-GB">
                <a:solidFill>
                  <a:srgbClr val="002381"/>
                </a:solidFill>
              </a:rPr>
              <a:t>the Agreement after it was signed.</a:t>
            </a:r>
            <a:endParaRPr lang="en-GB" dirty="0">
              <a:solidFill>
                <a:srgbClr val="002381"/>
              </a:solidFill>
            </a:endParaRPr>
          </a:p>
          <a:p>
            <a:pPr marL="514350" indent="-514350">
              <a:buFont typeface="+mj-lt"/>
              <a:buAutoNum type="alphaUcPeriod"/>
            </a:pPr>
            <a:r>
              <a:rPr lang="en-GB" dirty="0">
                <a:solidFill>
                  <a:srgbClr val="002381"/>
                </a:solidFill>
              </a:rPr>
              <a:t>Despite the problems, all sides worked hard to make the Agreement work and this helped to </a:t>
            </a:r>
            <a:r>
              <a:rPr lang="en-GB">
                <a:solidFill>
                  <a:srgbClr val="002381"/>
                </a:solidFill>
              </a:rPr>
              <a:t>ease tensions over Northern Ireland between the UK and Ireland.</a:t>
            </a:r>
            <a:endParaRPr lang="en-GB" dirty="0">
              <a:solidFill>
                <a:srgbClr val="002381"/>
              </a:solidFill>
            </a:endParaRPr>
          </a:p>
        </p:txBody>
      </p:sp>
    </p:spTree>
    <p:extLst>
      <p:ext uri="{BB962C8B-B14F-4D97-AF65-F5344CB8AC3E}">
        <p14:creationId xmlns:p14="http://schemas.microsoft.com/office/powerpoint/2010/main" val="1472835785"/>
      </p:ext>
    </p:extLst>
  </p:cSld>
  <p:clrMapOvr>
    <a:masterClrMapping/>
  </p:clrMapOvr>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NA font">
      <a:majorFont>
        <a:latin typeface="Roboto Mono"/>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v1.potx" id="{556F4431-1E2B-42AC-B219-CEAD77DA4499}" vid="{B6A91C93-D596-47F9-A623-001EC812FA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7540</TotalTime>
  <Words>2703</Words>
  <Application>Microsoft Office PowerPoint</Application>
  <PresentationFormat>Widescreen</PresentationFormat>
  <Paragraphs>265</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Open Sans</vt:lpstr>
      <vt:lpstr>Roboto Mono</vt:lpstr>
      <vt:lpstr>Times New Roman</vt:lpstr>
      <vt:lpstr>Content slides</vt:lpstr>
      <vt:lpstr>What was the significance of  the Belfast (Good Friday) Agreement? </vt:lpstr>
      <vt:lpstr>Great News! </vt:lpstr>
      <vt:lpstr>Does this document prove the Agreement was a success? </vt:lpstr>
      <vt:lpstr>Worked example</vt:lpstr>
      <vt:lpstr>Does this document prove the Agreement was a success? </vt:lpstr>
      <vt:lpstr>Worked example 2</vt:lpstr>
      <vt:lpstr>Do you think the two documents prove the Agreement was a success?  </vt:lpstr>
      <vt:lpstr>How historians work </vt:lpstr>
      <vt:lpstr>What can we learn from the documents about the first few months after the Agreement?  </vt:lpstr>
      <vt:lpstr>Study the documents and complete the table to help you decide which line of argument is supported best by the evidence.  </vt:lpstr>
      <vt:lpstr>Source 1</vt:lpstr>
      <vt:lpstr>Source 2</vt:lpstr>
      <vt:lpstr>Source 3</vt:lpstr>
      <vt:lpstr>Source 4</vt:lpstr>
      <vt:lpstr>Source 5</vt:lpstr>
      <vt:lpstr>Source 6</vt:lpstr>
      <vt:lpstr>What was the significance of the Belfast (Good Friday) Agreement?  </vt:lpstr>
      <vt:lpstr>What was the significance of the Belfast (Good Friday) Agreement?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Belfast Good Friday Agreement</dc:title>
  <dc:creator>The National Archives Education Service</dc:creator>
  <cp:lastModifiedBy>Morris, Rosalind</cp:lastModifiedBy>
  <cp:revision>21</cp:revision>
  <dcterms:created xsi:type="dcterms:W3CDTF">2023-04-08T10:11:26Z</dcterms:created>
  <dcterms:modified xsi:type="dcterms:W3CDTF">2024-04-02T12:31:51Z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1c22e59-6e76-40e7-9277-37c464fc6354_Enabled">
    <vt:lpwstr>true</vt:lpwstr>
  </property>
  <property fmtid="{D5CDD505-2E9C-101B-9397-08002B2CF9AE}" pid="3" name="MSIP_Label_61c22e59-6e76-40e7-9277-37c464fc6354_SetDate">
    <vt:lpwstr>2023-06-16T08:29:58Z</vt:lpwstr>
  </property>
  <property fmtid="{D5CDD505-2E9C-101B-9397-08002B2CF9AE}" pid="4" name="MSIP_Label_61c22e59-6e76-40e7-9277-37c464fc6354_Method">
    <vt:lpwstr>Privileged</vt:lpwstr>
  </property>
  <property fmtid="{D5CDD505-2E9C-101B-9397-08002B2CF9AE}" pid="5" name="MSIP_Label_61c22e59-6e76-40e7-9277-37c464fc6354_Name">
    <vt:lpwstr>OFFICIAL</vt:lpwstr>
  </property>
  <property fmtid="{D5CDD505-2E9C-101B-9397-08002B2CF9AE}" pid="6" name="MSIP_Label_61c22e59-6e76-40e7-9277-37c464fc6354_SiteId">
    <vt:lpwstr>f99512c1-fd9f-4475-9896-9a0b3cdc50ec</vt:lpwstr>
  </property>
  <property fmtid="{D5CDD505-2E9C-101B-9397-08002B2CF9AE}" pid="7" name="MSIP_Label_61c22e59-6e76-40e7-9277-37c464fc6354_ActionId">
    <vt:lpwstr>d0f12bd1-cc53-4918-bcce-24156485f3d0</vt:lpwstr>
  </property>
  <property fmtid="{D5CDD505-2E9C-101B-9397-08002B2CF9AE}" pid="8" name="MSIP_Label_61c22e59-6e76-40e7-9277-37c464fc6354_ContentBits">
    <vt:lpwstr>0</vt:lpwstr>
  </property>
</Properties>
</file>