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496" r:id="rId5"/>
    <p:sldId id="256" r:id="rId6"/>
    <p:sldId id="273" r:id="rId7"/>
    <p:sldId id="274" r:id="rId8"/>
    <p:sldId id="275" r:id="rId9"/>
    <p:sldId id="272" r:id="rId10"/>
    <p:sldId id="271" r:id="rId11"/>
    <p:sldId id="276" r:id="rId12"/>
    <p:sldId id="277" r:id="rId13"/>
    <p:sldId id="278" r:id="rId14"/>
    <p:sldId id="279" r:id="rId15"/>
    <p:sldId id="283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381"/>
    <a:srgbClr val="D4E5EF"/>
    <a:srgbClr val="9C193A"/>
    <a:srgbClr val="F6F9FC"/>
    <a:srgbClr val="FAD3D4"/>
    <a:srgbClr val="DDE6D5"/>
    <a:srgbClr val="ECF3F8"/>
    <a:srgbClr val="FFCC00"/>
    <a:srgbClr val="86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3" autoAdjust="0"/>
    <p:restoredTop sz="83433" autoAdjust="0"/>
  </p:normalViewPr>
  <p:slideViewPr>
    <p:cSldViewPr snapToGrid="0">
      <p:cViewPr varScale="1">
        <p:scale>
          <a:sx n="77" d="100"/>
          <a:sy n="77" d="100"/>
        </p:scale>
        <p:origin x="64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B1894-44D5-4A00-B7B4-3EED9C0CD65A}" type="datetimeFigureOut">
              <a:rPr lang="en-GB" smtClean="0"/>
              <a:t>02/04/2024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A0C5-2B01-4E49-AD3E-4E76973979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46113-99EE-47ED-8069-50833CEF5E5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9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</a:t>
            </a:r>
            <a:r>
              <a:rPr lang="en-GB"/>
              <a:t>CJ4/12274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4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 </a:t>
            </a:r>
            <a:r>
              <a:rPr lang="en-GB"/>
              <a:t>CJ4/12274</a:t>
            </a:r>
            <a:endParaRPr lang="en-GB" dirty="0"/>
          </a:p>
          <a:p>
            <a:r>
              <a:rPr lang="en-GB" dirty="0"/>
              <a:t>Teachers should be clear that students may not be able to fill in every box for </a:t>
            </a:r>
            <a:r>
              <a:rPr lang="en-GB"/>
              <a:t>every document.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40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FO 93/171/33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89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FO 93/171/33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1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TNA Catalogue Ref: PREM 49/121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6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TNA Catalogue Ref: PREM 49/121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6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TNA Catalogue Ref: PREM 49/121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7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Teachers could fill in some of the blanks here, or just take questions and suggestions. They should be able to answer these questions at the end.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8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FO 93/171/33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TNA Catalogue Ref: FO 93/171/33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228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Reuters images – RTRD2XQ</a:t>
            </a:r>
            <a:endParaRPr lang="en-GB" dirty="0"/>
          </a:p>
          <a:p>
            <a:r>
              <a:rPr lang="en-GB" dirty="0"/>
              <a:t>Refer to assembly video here if students have watched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3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Reuters Images – RTXIF8P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8A0C5-2B01-4E49-AD3E-4E76973979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7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47700" y="501671"/>
            <a:ext cx="9145587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</a:ln>
        </p:spPr>
        <p:txBody>
          <a:bodyPr anchor="ctr"/>
          <a:lstStyle>
            <a:lvl1pPr marL="0" indent="0">
              <a:buNone/>
              <a:defRPr sz="4000" b="1" baseline="0">
                <a:ln>
                  <a:solidFill>
                    <a:srgbClr val="A0CADC"/>
                  </a:solidFill>
                </a:ln>
                <a:solidFill>
                  <a:srgbClr val="A0CADC"/>
                </a:solidFill>
                <a:effectLst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47700" y="1352550"/>
            <a:ext cx="10934700" cy="4829175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rgbClr val="00238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27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>
          <p15:clr>
            <a:srgbClr val="FBAE40"/>
          </p15:clr>
        </p15:guide>
        <p15:guide id="2" pos="7106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04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orient="horz" pos="1684">
          <p15:clr>
            <a:srgbClr val="FBAE40"/>
          </p15:clr>
        </p15:guide>
        <p15:guide id="8" orient="horz" pos="2001">
          <p15:clr>
            <a:srgbClr val="FBAE40"/>
          </p15:clr>
        </p15:guide>
        <p15:guide id="9" orient="horz" pos="2319">
          <p15:clr>
            <a:srgbClr val="FBAE40"/>
          </p15:clr>
        </p15:guide>
        <p15:guide id="10" orient="horz" pos="2954">
          <p15:clr>
            <a:srgbClr val="FBAE40"/>
          </p15:clr>
        </p15:guide>
        <p15:guide id="11" orient="horz" pos="3271">
          <p15:clr>
            <a:srgbClr val="FBAE40"/>
          </p15:clr>
        </p15:guide>
        <p15:guide id="12" orient="horz" pos="3589">
          <p15:clr>
            <a:srgbClr val="FBAE40"/>
          </p15:clr>
        </p15:guide>
        <p15:guide id="13" orient="horz" pos="3906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551714" y="1352550"/>
            <a:ext cx="6130212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</a:ln>
        </p:spPr>
        <p:txBody>
          <a:bodyPr anchor="ctr"/>
          <a:lstStyle>
            <a:lvl1pPr marL="0" indent="0">
              <a:buNone/>
              <a:defRPr sz="4000" b="1" baseline="0">
                <a:ln>
                  <a:solidFill>
                    <a:srgbClr val="A0CADC"/>
                  </a:solidFill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551713" y="2388637"/>
            <a:ext cx="6130213" cy="379308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>
                <a:solidFill>
                  <a:srgbClr val="00238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E5B1AB-B8E5-5D47-9C18-C833E9AC4C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3538" y="382588"/>
            <a:ext cx="4973637" cy="61864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14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6">
          <p15:clr>
            <a:srgbClr val="FBAE40"/>
          </p15:clr>
        </p15:guide>
        <p15:guide id="2" pos="7106">
          <p15:clr>
            <a:srgbClr val="FBAE40"/>
          </p15:clr>
        </p15:guide>
        <p15:guide id="3" orient="horz" pos="414">
          <p15:clr>
            <a:srgbClr val="FBAE40"/>
          </p15:clr>
        </p15:guide>
        <p15:guide id="4" orient="horz" pos="731">
          <p15:clr>
            <a:srgbClr val="FBAE40"/>
          </p15:clr>
        </p15:guide>
        <p15:guide id="5" orient="horz" pos="1049">
          <p15:clr>
            <a:srgbClr val="FBAE40"/>
          </p15:clr>
        </p15:guide>
        <p15:guide id="6" orient="horz" pos="1366">
          <p15:clr>
            <a:srgbClr val="FBAE40"/>
          </p15:clr>
        </p15:guide>
        <p15:guide id="7" orient="horz" pos="1684">
          <p15:clr>
            <a:srgbClr val="FBAE40"/>
          </p15:clr>
        </p15:guide>
        <p15:guide id="8" orient="horz" pos="2001">
          <p15:clr>
            <a:srgbClr val="FBAE40"/>
          </p15:clr>
        </p15:guide>
        <p15:guide id="9" orient="horz" pos="2319">
          <p15:clr>
            <a:srgbClr val="FBAE40"/>
          </p15:clr>
        </p15:guide>
        <p15:guide id="10" orient="horz" pos="2954">
          <p15:clr>
            <a:srgbClr val="FBAE40"/>
          </p15:clr>
        </p15:guide>
        <p15:guide id="11" orient="horz" pos="3271">
          <p15:clr>
            <a:srgbClr val="FBAE40"/>
          </p15:clr>
        </p15:guide>
        <p15:guide id="12" orient="horz" pos="3589">
          <p15:clr>
            <a:srgbClr val="FBAE40"/>
          </p15:clr>
        </p15:guide>
        <p15:guide id="13" orient="horz" pos="3906">
          <p15:clr>
            <a:srgbClr val="FBAE40"/>
          </p15:clr>
        </p15:guide>
        <p15:guide id="14" orient="horz" pos="42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CC47BF2-E2BC-7D6B-2624-DEB15156D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" y="5283203"/>
            <a:ext cx="1698202" cy="169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80" y="5379530"/>
            <a:ext cx="1364601" cy="13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1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FD0AFE8-C562-F106-7C51-6590C3123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" y="5283203"/>
            <a:ext cx="1698202" cy="169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180" y="5379530"/>
            <a:ext cx="1364601" cy="13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86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164975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Lesson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5164975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Enquiry Question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6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5164975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Lesson Title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516497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Enquiry Question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032625" y="0"/>
            <a:ext cx="5159375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0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0CA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EB74C1F-7756-0677-2136-5B55F74F0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b="7203"/>
          <a:stretch/>
        </p:blipFill>
        <p:spPr>
          <a:xfrm>
            <a:off x="344528" y="2386692"/>
            <a:ext cx="8813660" cy="4252233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8F993028-6070-1E3F-11B7-84861DE4C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5" b="7204"/>
          <a:stretch/>
        </p:blipFill>
        <p:spPr>
          <a:xfrm>
            <a:off x="344528" y="297180"/>
            <a:ext cx="8813660" cy="2150745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3DB2F45D-CBC6-E809-2EA3-E21458A9A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7" r="71117" b="7203"/>
          <a:stretch/>
        </p:blipFill>
        <p:spPr>
          <a:xfrm>
            <a:off x="9320888" y="2386692"/>
            <a:ext cx="2545632" cy="4252233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4EEBBBF2-C366-68F3-D135-CC3217F1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15" r="71117" b="7204"/>
          <a:stretch/>
        </p:blipFill>
        <p:spPr>
          <a:xfrm>
            <a:off x="9320888" y="297180"/>
            <a:ext cx="2545632" cy="215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4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Roboto Mono" pitchFamily="2" charset="0"/>
          <a:ea typeface="Roboto Mon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>
          <p15:clr>
            <a:srgbClr val="F26B43"/>
          </p15:clr>
        </p15:guide>
        <p15:guide id="2" pos="3840">
          <p15:clr>
            <a:srgbClr val="F26B43"/>
          </p15:clr>
        </p15:guide>
        <p15:guide id="3" pos="7582">
          <p15:clr>
            <a:srgbClr val="F26B43"/>
          </p15:clr>
        </p15:guide>
        <p15:guide id="4" pos="7106">
          <p15:clr>
            <a:srgbClr val="F26B43"/>
          </p15:clr>
        </p15:guide>
        <p15:guide id="5" pos="5700">
          <p15:clr>
            <a:srgbClr val="F26B43"/>
          </p15:clr>
        </p15:guide>
        <p15:guide id="6" pos="5246">
          <p15:clr>
            <a:srgbClr val="F26B43"/>
          </p15:clr>
        </p15:guide>
        <p15:guide id="7" pos="4770">
          <p15:clr>
            <a:srgbClr val="F26B43"/>
          </p15:clr>
        </p15:guide>
        <p15:guide id="8" pos="3364">
          <p15:clr>
            <a:srgbClr val="F26B43"/>
          </p15:clr>
        </p15:guide>
        <p15:guide id="9" pos="2910">
          <p15:clr>
            <a:srgbClr val="F26B43"/>
          </p15:clr>
        </p15:guide>
        <p15:guide id="10" pos="2434">
          <p15:clr>
            <a:srgbClr val="F26B43"/>
          </p15:clr>
        </p15:guide>
        <p15:guide id="11" pos="1958">
          <p15:clr>
            <a:srgbClr val="F26B43"/>
          </p15:clr>
        </p15:guide>
        <p15:guide id="12" pos="1504">
          <p15:clr>
            <a:srgbClr val="F26B43"/>
          </p15:clr>
        </p15:guide>
        <p15:guide id="13" pos="1028">
          <p15:clr>
            <a:srgbClr val="F26B43"/>
          </p15:clr>
        </p15:guide>
        <p15:guide id="14" pos="574">
          <p15:clr>
            <a:srgbClr val="F26B43"/>
          </p15:clr>
        </p15:guide>
        <p15:guide id="15" pos="98">
          <p15:clr>
            <a:srgbClr val="F26B43"/>
          </p15:clr>
        </p15:guide>
        <p15:guide id="16" pos="4294">
          <p15:clr>
            <a:srgbClr val="F26B43"/>
          </p15:clr>
        </p15:guide>
        <p15:guide id="17" pos="6176">
          <p15:clr>
            <a:srgbClr val="F26B43"/>
          </p15:clr>
        </p15:guide>
        <p15:guide id="18" pos="6652">
          <p15:clr>
            <a:srgbClr val="F26B43"/>
          </p15:clr>
        </p15:guide>
        <p15:guide id="19" orient="horz" pos="414">
          <p15:clr>
            <a:srgbClr val="F26B43"/>
          </p15:clr>
        </p15:guide>
        <p15:guide id="20" orient="horz" pos="731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1366">
          <p15:clr>
            <a:srgbClr val="F26B43"/>
          </p15:clr>
        </p15:guide>
        <p15:guide id="23" orient="horz" pos="1684">
          <p15:clr>
            <a:srgbClr val="F26B43"/>
          </p15:clr>
        </p15:guide>
        <p15:guide id="24" orient="horz" pos="2001">
          <p15:clr>
            <a:srgbClr val="F26B43"/>
          </p15:clr>
        </p15:guide>
        <p15:guide id="25" orient="horz" pos="2319">
          <p15:clr>
            <a:srgbClr val="F26B43"/>
          </p15:clr>
        </p15:guide>
        <p15:guide id="26" orient="horz" pos="2636">
          <p15:clr>
            <a:srgbClr val="F26B43"/>
          </p15:clr>
        </p15:guide>
        <p15:guide id="27" orient="horz" pos="2954">
          <p15:clr>
            <a:srgbClr val="F26B43"/>
          </p15:clr>
        </p15:guide>
        <p15:guide id="28" orient="horz" pos="3271">
          <p15:clr>
            <a:srgbClr val="F26B43"/>
          </p15:clr>
        </p15:guide>
        <p15:guide id="29" orient="horz" pos="3589">
          <p15:clr>
            <a:srgbClr val="F26B43"/>
          </p15:clr>
        </p15:guide>
        <p15:guide id="30" orient="horz" pos="3906">
          <p15:clr>
            <a:srgbClr val="F26B43"/>
          </p15:clr>
        </p15:guide>
        <p15:guide id="31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1498833" y="2767280"/>
            <a:ext cx="9194334" cy="1323439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Road to the Belfast (Good Friday) Agreement</a:t>
            </a:r>
          </a:p>
        </p:txBody>
      </p:sp>
    </p:spTree>
    <p:extLst>
      <p:ext uri="{BB962C8B-B14F-4D97-AF65-F5344CB8AC3E}">
        <p14:creationId xmlns:p14="http://schemas.microsoft.com/office/powerpoint/2010/main" val="11851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F65E4DF-DDD8-F871-E193-30E0790BE3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1714" y="382588"/>
            <a:ext cx="6130212" cy="1695449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Main activity: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Why was it so difficult to make peace?</a:t>
            </a:r>
            <a:endParaRPr kumimoji="0" lang="en-US" sz="4000" b="1" i="0" u="none" strike="noStrike" kern="1200" cap="none" spc="0" normalizeH="0" baseline="0" noProof="0">
              <a:ln>
                <a:solidFill>
                  <a:srgbClr val="A0CADC"/>
                </a:solidFill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Roboto Mono" pitchFamily="2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5551713" y="2388637"/>
            <a:ext cx="6130213" cy="418043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You are going to use a collection of six documents from The National Archives to investigate two key moments on the road to peace:</a:t>
            </a:r>
            <a:endParaRPr lang="en-GB" sz="3200" kern="1200">
              <a:solidFill>
                <a:srgbClr val="00238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Peace talks in June 1996 </a:t>
            </a:r>
            <a:r>
              <a:rPr lang="en-GB" sz="28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(Documents A–D)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b="1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Peace talks in October 1997 </a:t>
            </a:r>
            <a:r>
              <a:rPr lang="en-GB" sz="28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(Documents E and F)</a:t>
            </a:r>
          </a:p>
        </p:txBody>
      </p:sp>
      <p:pic>
        <p:nvPicPr>
          <p:cNvPr id="4" name="Picture 3" descr="Cover of a document marked Secret. A stamped sticker shows it is now declassified.">
            <a:extLst>
              <a:ext uri="{FF2B5EF4-FFF2-40B4-BE49-F238E27FC236}">
                <a16:creationId xmlns:a16="http://schemas.microsoft.com/office/drawing/2014/main" id="{F52A86F1-00D5-480A-CAF6-FF4871072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67" y="407892"/>
            <a:ext cx="4358922" cy="6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A11A83-0607-1A24-89AB-91045DD8DD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Task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5495924" y="280034"/>
            <a:ext cx="6276975" cy="609397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GB" sz="30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document you examine, you need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any evidence that the </a:t>
            </a:r>
            <a:r>
              <a:rPr lang="en-GB" sz="3000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talks are going well</a:t>
            </a:r>
            <a:r>
              <a:rPr lang="en-GB" sz="30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that </a:t>
            </a:r>
            <a:r>
              <a:rPr lang="en-GB" sz="3000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is being made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any evidence that there are </a:t>
            </a:r>
            <a:r>
              <a:rPr lang="en-GB" sz="3000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challenges or barriers to peace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if it reveals any clues as to </a:t>
            </a:r>
            <a:r>
              <a:rPr lang="en-GB" sz="3000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making peace was so difficult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000" b="1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0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 questions at the bottom of each document to help you.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39068A-23FF-4AE2-9954-5A4A2C120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617"/>
          <a:stretch/>
        </p:blipFill>
        <p:spPr>
          <a:xfrm>
            <a:off x="590550" y="280035"/>
            <a:ext cx="4362450" cy="6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D88147-8095-A141-0848-2AC0660C41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1108" y="367784"/>
            <a:ext cx="6826097" cy="461665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1 – The Peace Process by June 1996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B01017-5C72-4A1D-97FA-8D96FFB0937E}"/>
              </a:ext>
            </a:extLst>
          </p:cNvPr>
          <p:cNvSpPr txBox="1">
            <a:spLocks/>
          </p:cNvSpPr>
          <p:nvPr/>
        </p:nvSpPr>
        <p:spPr>
          <a:xfrm>
            <a:off x="5131109" y="962025"/>
            <a:ext cx="6826098" cy="566205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GB" sz="28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back over the last column in </a:t>
            </a: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table for Sources A-C.</a:t>
            </a:r>
            <a:endParaRPr lang="en-GB" sz="2800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what you consider to be </a:t>
            </a:r>
            <a:r>
              <a:rPr lang="en-GB" sz="2800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important reasons </a:t>
            </a:r>
            <a:r>
              <a:rPr lang="en-GB" sz="28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achieving peace was so difficult.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GB" sz="2800" b="1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GB" sz="2800" dirty="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write a paragraph to explain how it made achieving peace difficult. You need to use support from at least two documents you have </a:t>
            </a: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sentence starters may help…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600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most important reasons it was so difficult to make peace was …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600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in Source ___, we can see that 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600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further supported by Source ___, which shows us that …</a:t>
            </a:r>
            <a:endParaRPr lang="en-GB" sz="2600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1D9AF-A0CB-4B10-8516-D4F0BB68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65" y="288112"/>
            <a:ext cx="4549295" cy="62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6D2CE0-B69D-D09E-BF86-C70053595A9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1109" y="288112"/>
            <a:ext cx="6826097" cy="461665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2 – The Peace Process by October 1997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B01017-5C72-4A1D-97FA-8D96FFB0937E}"/>
              </a:ext>
            </a:extLst>
          </p:cNvPr>
          <p:cNvSpPr txBox="1">
            <a:spLocks/>
          </p:cNvSpPr>
          <p:nvPr/>
        </p:nvSpPr>
        <p:spPr>
          <a:xfrm>
            <a:off x="5131109" y="866775"/>
            <a:ext cx="6826098" cy="575730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back over the last column in your table for Sources D-F.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 what you consider to be </a:t>
            </a:r>
            <a:r>
              <a:rPr lang="en-GB" sz="2800" b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important reasons </a:t>
            </a: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achieving peace was so difficult.</a:t>
            </a:r>
            <a:endParaRPr lang="en-GB" sz="2800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whether anything has changed between your previous review for June 1996 and this review in October 1997.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GB" sz="2800" b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change</a:t>
            </a: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write a paragraph to explain what has changed and whether it made peace more or less likely. You need to use support from at least two documents you have examined.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sz="2800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sentence starters may help…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600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of the most important changes which helped / hindered the peace process was …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600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in Source ___, we can see that 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GB" sz="2600" i="1">
                <a:solidFill>
                  <a:srgbClr val="0023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further supported by Source ___, which shows us that …</a:t>
            </a:r>
            <a:endParaRPr lang="en-GB" sz="2600" dirty="0">
              <a:solidFill>
                <a:srgbClr val="00238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1D9AF-A0CB-4B10-8516-D4F0BB68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65" y="288112"/>
            <a:ext cx="4549295" cy="628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083206-D8B0-67DC-DF20-6B95093DAC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86350" y="2644170"/>
            <a:ext cx="6477000" cy="1569660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was Alastair Campbell worried about the </a:t>
            </a:r>
            <a:b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Downing Street Christmas tree?</a:t>
            </a:r>
          </a:p>
        </p:txBody>
      </p:sp>
      <p:pic>
        <p:nvPicPr>
          <p:cNvPr id="4" name="Picture 3" descr="Letter from Alastair Campbell">
            <a:extLst>
              <a:ext uri="{FF2B5EF4-FFF2-40B4-BE49-F238E27FC236}">
                <a16:creationId xmlns:a16="http://schemas.microsoft.com/office/drawing/2014/main" id="{107949D0-E462-427C-B102-1F8ACEB3D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059"/>
            <a:ext cx="4924425" cy="68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7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1714" y="1352550"/>
            <a:ext cx="6130212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Starter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5551713" y="2388637"/>
            <a:ext cx="6130213" cy="3793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/>
              <a:t>Read the document in front of you and answer the following questions:</a:t>
            </a:r>
          </a:p>
          <a:p>
            <a:endParaRPr lang="en-GB" sz="2200" b="1"/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What type of document is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What 3 things is Alastair Campbell concerned about?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Can you suggest any reasons for this?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What 3 questions to ask Alastair Campbell about his letter?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17ACE-8D39-3AD6-7725-F27D6FFB9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059"/>
            <a:ext cx="4924425" cy="68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8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F1A33D-8A63-485A-A80B-908E995F64C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1714" y="1352550"/>
            <a:ext cx="6130212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Alastair Campbell was a Special Advisor to the Prime Minister, Tony Blair, in 1997.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6E5DF-D581-445F-8322-CDB5856543D8}"/>
              </a:ext>
            </a:extLst>
          </p:cNvPr>
          <p:cNvSpPr txBox="1"/>
          <p:nvPr/>
        </p:nvSpPr>
        <p:spPr>
          <a:xfrm>
            <a:off x="5551713" y="2388637"/>
            <a:ext cx="6130213" cy="379308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rtlCol="0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In this communication, he is sharing concern with other people in the Prime Minister’s office about whether it would appear insensitive to put up a Christmas Tree outside 10 Downing Street.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This was because the Prime Minister was due to receive a visit from Gerry Adams on 11 December.</a:t>
            </a:r>
          </a:p>
        </p:txBody>
      </p:sp>
      <p:pic>
        <p:nvPicPr>
          <p:cNvPr id="2" name="Picture 1" descr="Letter from Alastair Campbell">
            <a:extLst>
              <a:ext uri="{FF2B5EF4-FFF2-40B4-BE49-F238E27FC236}">
                <a16:creationId xmlns:a16="http://schemas.microsoft.com/office/drawing/2014/main" id="{FBFE24FC-6C7F-F9C8-9BE8-E30CB38B1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3059"/>
            <a:ext cx="4924425" cy="68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9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1092AF-BFD2-2DBD-3A71-968128234A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7581" y="356157"/>
            <a:ext cx="6797619" cy="646331"/>
          </a:xfrm>
          <a:prstGeom prst="rect">
            <a:avLst/>
          </a:prstGeom>
          <a:solidFill>
            <a:srgbClr val="00238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raises several questions …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9A83A9-4C6B-097B-0F8A-95906487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291" y="1063790"/>
            <a:ext cx="4150893" cy="5794210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06AB1855-0A5C-4218-B303-D7B0A2D104F7}"/>
              </a:ext>
            </a:extLst>
          </p:cNvPr>
          <p:cNvSpPr/>
          <p:nvPr/>
        </p:nvSpPr>
        <p:spPr>
          <a:xfrm>
            <a:off x="321945" y="1264012"/>
            <a:ext cx="3093720" cy="1920240"/>
          </a:xfrm>
          <a:prstGeom prst="cloudCallout">
            <a:avLst>
              <a:gd name="adj1" fmla="val 74279"/>
              <a:gd name="adj2" fmla="val 4709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was Gerry Adams?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46401F8F-C453-49EF-A7C9-E11E8C6B7ECC}"/>
              </a:ext>
            </a:extLst>
          </p:cNvPr>
          <p:cNvSpPr/>
          <p:nvPr/>
        </p:nvSpPr>
        <p:spPr>
          <a:xfrm>
            <a:off x="142876" y="3657600"/>
            <a:ext cx="3378537" cy="2951026"/>
          </a:xfrm>
          <a:prstGeom prst="cloudCallout">
            <a:avLst>
              <a:gd name="adj1" fmla="val 69659"/>
              <a:gd name="adj2" fmla="val -4049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was photographing him in front of a Christmas tree a problem?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9D6FDE3D-6167-48F5-B1BF-68D620E2528C}"/>
              </a:ext>
            </a:extLst>
          </p:cNvPr>
          <p:cNvSpPr/>
          <p:nvPr/>
        </p:nvSpPr>
        <p:spPr>
          <a:xfrm>
            <a:off x="8317885" y="892537"/>
            <a:ext cx="3321665" cy="2393588"/>
          </a:xfrm>
          <a:prstGeom prst="cloudCallout">
            <a:avLst>
              <a:gd name="adj1" fmla="val -76296"/>
              <a:gd name="adj2" fmla="val 4849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was he coming to Downing Street?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C6EA4AB1-384D-4D16-A12E-E72769C5640A}"/>
              </a:ext>
            </a:extLst>
          </p:cNvPr>
          <p:cNvSpPr/>
          <p:nvPr/>
        </p:nvSpPr>
        <p:spPr>
          <a:xfrm>
            <a:off x="7943850" y="4095749"/>
            <a:ext cx="3829050" cy="2314575"/>
          </a:xfrm>
          <a:prstGeom prst="cloudCallout">
            <a:avLst>
              <a:gd name="adj1" fmla="val -84463"/>
              <a:gd name="adj2" fmla="val 669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</a:t>
            </a:r>
            <a:r>
              <a:rPr lang="en-GB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</a:p>
          <a:p>
            <a:pPr algn="ctr"/>
            <a:r>
              <a:rPr lang="en-GB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Alastair </a:t>
            </a:r>
            <a:r>
              <a:rPr lang="en-GB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Campbell expecting attacks?</a:t>
            </a:r>
          </a:p>
        </p:txBody>
      </p:sp>
    </p:spTree>
    <p:extLst>
      <p:ext uri="{BB962C8B-B14F-4D97-AF65-F5344CB8AC3E}">
        <p14:creationId xmlns:p14="http://schemas.microsoft.com/office/powerpoint/2010/main" val="15107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1714" y="1999701"/>
            <a:ext cx="6130212" cy="1040362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The Road to Peace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5551715" y="3131587"/>
            <a:ext cx="6130212" cy="1040363"/>
          </a:xfrm>
          <a:solidFill>
            <a:srgbClr val="002381">
              <a:alpha val="89804"/>
            </a:srgb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2800">
                <a:solidFill>
                  <a:schemeClr val="bg1"/>
                </a:solidFill>
              </a:rPr>
              <a:t>Why was it so difficult to make peace?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21D9AF-A0CB-4B10-8516-D4F0BB68A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4960"/>
          <a:stretch/>
        </p:blipFill>
        <p:spPr>
          <a:xfrm>
            <a:off x="363538" y="382588"/>
            <a:ext cx="4973637" cy="61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00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C398E9-8854-46BF-BFCD-59F15CB792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51714" y="1352550"/>
            <a:ext cx="6130212" cy="725487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By the end of the session, you will: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629B20F-6F12-40D6-99E2-7D014102D90E}"/>
              </a:ext>
            </a:extLst>
          </p:cNvPr>
          <p:cNvSpPr txBox="1">
            <a:spLocks/>
          </p:cNvSpPr>
          <p:nvPr/>
        </p:nvSpPr>
        <p:spPr>
          <a:xfrm>
            <a:off x="5551713" y="2388637"/>
            <a:ext cx="6130213" cy="379308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know two of the key moments on the road towards the Belfast (Good Friday) Agreement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understand reasons why it was so difficult to make peace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700" kern="1200">
                <a:solidFill>
                  <a:srgbClr val="002381"/>
                </a:solidFill>
                <a:latin typeface="+mn-lt"/>
                <a:ea typeface="+mn-ea"/>
                <a:cs typeface="+mn-cs"/>
              </a:rPr>
              <a:t>be able to use contemporary documents to deepen your understanding of the peace process in Northern Ireland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3F305-618C-4788-8683-3D70C7AC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0" b="4960"/>
          <a:stretch/>
        </p:blipFill>
        <p:spPr>
          <a:xfrm>
            <a:off x="363538" y="335756"/>
            <a:ext cx="4973637" cy="61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2852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CD21C26A-7156-BA5A-639E-0756E7D59A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51714" y="676276"/>
            <a:ext cx="6130212" cy="1401762"/>
          </a:xfrm>
          <a:prstGeom prst="rect">
            <a:avLst/>
          </a:prstGeom>
          <a:solidFill>
            <a:srgbClr val="002381"/>
          </a:solidFill>
          <a:ln>
            <a:solidFill>
              <a:srgbClr val="002381"/>
            </a:solidFill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Roboto Mono" pitchFamily="2" charset="0"/>
                <a:cs typeface="Arial" panose="020B0604020202020204" pitchFamily="34" charset="0"/>
              </a:rPr>
              <a:t>The signing of the Good Friday (or Belfast) Agreement was a historic achievement: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/>
          <p:nvPr/>
        </p:nvSpPr>
        <p:spPr>
          <a:xfrm>
            <a:off x="5551713" y="2181225"/>
            <a:ext cx="6130213" cy="438785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established a Northern Ireland Assembly based on a power-sharing between different parties and communities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set up a </a:t>
            </a:r>
            <a:r>
              <a:rPr lang="en-GB" sz="2000" kern="1200">
                <a:solidFill>
                  <a:srgbClr val="002381"/>
                </a:solidFill>
                <a:highlight>
                  <a:srgbClr val="D4E5E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North-South Ministerial Council</a:t>
            </a: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made up of members of the Assembly as well as ministers from the Republic of Ireland.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Irish government agreed to give up claims on </a:t>
            </a:r>
            <a:r>
              <a:rPr lang="en-GB" sz="2000" kern="1200">
                <a:solidFill>
                  <a:srgbClr val="002381"/>
                </a:solidFill>
                <a:highlight>
                  <a:srgbClr val="D4E5E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Northern Ireland </a:t>
            </a: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its territory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would be a review of policing in Northern Ireland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kern="1200">
                <a:solidFill>
                  <a:srgbClr val="0023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release for paramilitary prisoners was promised.</a:t>
            </a:r>
          </a:p>
        </p:txBody>
      </p:sp>
      <p:pic>
        <p:nvPicPr>
          <p:cNvPr id="2" name="Picture 1" descr="The signing of the Belfast (Good Friday) Agreement">
            <a:extLst>
              <a:ext uri="{FF2B5EF4-FFF2-40B4-BE49-F238E27FC236}">
                <a16:creationId xmlns:a16="http://schemas.microsoft.com/office/drawing/2014/main" id="{9CA6551A-A7F5-4E11-83DA-6E922F2E2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42" r="18499" b="1"/>
          <a:stretch/>
        </p:blipFill>
        <p:spPr>
          <a:xfrm>
            <a:off x="363538" y="382588"/>
            <a:ext cx="4973637" cy="6186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59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A311-89D8-26B6-7416-233E65E194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Why was the peace process so long and so hard?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AC972-BC76-42EF-9FDD-4B0A23993A60}"/>
              </a:ext>
            </a:extLst>
          </p:cNvPr>
          <p:cNvSpPr txBox="1">
            <a:spLocks/>
          </p:cNvSpPr>
          <p:nvPr/>
        </p:nvSpPr>
        <p:spPr>
          <a:xfrm>
            <a:off x="5551713" y="446003"/>
            <a:ext cx="6130213" cy="605965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However, this was not achieved easily.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Alastair Campbell’s communication reveals, tensions were still running high months before the final agreement was signed.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2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fact, there were still doubts about whether an agreement would be reached just days before it was finally signed by all parties.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rgbClr val="0023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was the peace process so long and so hard?</a:t>
            </a:r>
          </a:p>
        </p:txBody>
      </p:sp>
      <p:pic>
        <p:nvPicPr>
          <p:cNvPr id="4" name="Picture 3" descr="A newsagent sign for the Irish News with the headline 'Moment of History'">
            <a:extLst>
              <a:ext uri="{FF2B5EF4-FFF2-40B4-BE49-F238E27FC236}">
                <a16:creationId xmlns:a16="http://schemas.microsoft.com/office/drawing/2014/main" id="{57938AD9-A0F4-4CB3-B74B-C0904ED9CA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4" r="17098"/>
          <a:stretch/>
        </p:blipFill>
        <p:spPr>
          <a:xfrm>
            <a:off x="363538" y="446003"/>
            <a:ext cx="4973637" cy="6059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586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NA font">
      <a:majorFont>
        <a:latin typeface="Roboto Mono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v1.potx" id="{556F4431-1E2B-42AC-B219-CEAD77DA4499}" vid="{B6A91C93-D596-47F9-A623-001EC812FA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C125CBBB57543B5F44C065A1135A9" ma:contentTypeVersion="14" ma:contentTypeDescription="Create a new document." ma:contentTypeScope="" ma:versionID="5ecca5a3e74dfd5959ce807366c13bd8">
  <xsd:schema xmlns:xsd="http://www.w3.org/2001/XMLSchema" xmlns:xs="http://www.w3.org/2001/XMLSchema" xmlns:p="http://schemas.microsoft.com/office/2006/metadata/properties" xmlns:ns3="7848ef2b-417f-4f6e-aa5a-fab06b09760b" xmlns:ns4="b14c7377-77f3-4186-867e-af664bcd1d72" targetNamespace="http://schemas.microsoft.com/office/2006/metadata/properties" ma:root="true" ma:fieldsID="89069029c2ed6716667eaf56bb3c3bab" ns3:_="" ns4:_="">
    <xsd:import namespace="7848ef2b-417f-4f6e-aa5a-fab06b09760b"/>
    <xsd:import namespace="b14c7377-77f3-4186-867e-af664bcd1d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8ef2b-417f-4f6e-aa5a-fab06b0976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c7377-77f3-4186-867e-af664bcd1d7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70A60-DBA0-4F9C-B731-709653781804}">
  <ds:schemaRefs>
    <ds:schemaRef ds:uri="b14c7377-77f3-4186-867e-af664bcd1d72"/>
    <ds:schemaRef ds:uri="http://schemas.microsoft.com/office/2006/metadata/properties"/>
    <ds:schemaRef ds:uri="7848ef2b-417f-4f6e-aa5a-fab06b09760b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98B3800-A2C3-43F8-AFA5-C9AEF881FB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48ef2b-417f-4f6e-aa5a-fab06b09760b"/>
    <ds:schemaRef ds:uri="b14c7377-77f3-4186-867e-af664bcd1d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6CD700-4290-4B54-A71D-04CFF91776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</TotalTime>
  <Words>916</Words>
  <Application>Microsoft Office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Open Sans</vt:lpstr>
      <vt:lpstr>Roboto Mono</vt:lpstr>
      <vt:lpstr>Content slides</vt:lpstr>
      <vt:lpstr>The Road to the Belfast (Good Friday) Agreement</vt:lpstr>
      <vt:lpstr>Why was Alastair Campbell worried about the  Downing Street Christmas tree?</vt:lpstr>
      <vt:lpstr>Starter Activity</vt:lpstr>
      <vt:lpstr>Alastair Campbell was a Special Advisor to the Prime Minister, Tony Blair, in 1997.</vt:lpstr>
      <vt:lpstr>This raises several questions … </vt:lpstr>
      <vt:lpstr>The Road to Peace</vt:lpstr>
      <vt:lpstr>By the end of the session, you will:</vt:lpstr>
      <vt:lpstr>The signing of the Good Friday (or Belfast) Agreement was a historic achievement:</vt:lpstr>
      <vt:lpstr>Why was the peace process so long and so hard?</vt:lpstr>
      <vt:lpstr>Main activity: Why was it so difficult to make peace?</vt:lpstr>
      <vt:lpstr>Task instructions</vt:lpstr>
      <vt:lpstr>Review 1 – The Peace Process by June 1996</vt:lpstr>
      <vt:lpstr>Review 2 – The Peace Process by October 1997</vt:lpstr>
    </vt:vector>
  </TitlesOfParts>
  <Company>The National Archives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the Belfast Good Friday Agreement</dc:title>
  <dc:creator>The National Archives Education Service</dc:creator>
  <cp:lastModifiedBy>Morris, Rosalind</cp:lastModifiedBy>
  <cp:revision>27</cp:revision>
  <dcterms:created xsi:type="dcterms:W3CDTF">2023-02-23T15:42:12Z</dcterms:created>
  <dcterms:modified xsi:type="dcterms:W3CDTF">2024-04-02T12:49:11Z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1c22e59-6e76-40e7-9277-37c464fc6354_Enabled">
    <vt:lpwstr>true</vt:lpwstr>
  </property>
  <property fmtid="{D5CDD505-2E9C-101B-9397-08002B2CF9AE}" pid="3" name="MSIP_Label_61c22e59-6e76-40e7-9277-37c464fc6354_SetDate">
    <vt:lpwstr>2022-11-11T14:43:03Z</vt:lpwstr>
  </property>
  <property fmtid="{D5CDD505-2E9C-101B-9397-08002B2CF9AE}" pid="4" name="MSIP_Label_61c22e59-6e76-40e7-9277-37c464fc6354_Method">
    <vt:lpwstr>Privileged</vt:lpwstr>
  </property>
  <property fmtid="{D5CDD505-2E9C-101B-9397-08002B2CF9AE}" pid="5" name="MSIP_Label_61c22e59-6e76-40e7-9277-37c464fc6354_Name">
    <vt:lpwstr>OFFICIAL</vt:lpwstr>
  </property>
  <property fmtid="{D5CDD505-2E9C-101B-9397-08002B2CF9AE}" pid="6" name="MSIP_Label_61c22e59-6e76-40e7-9277-37c464fc6354_SiteId">
    <vt:lpwstr>f99512c1-fd9f-4475-9896-9a0b3cdc50ec</vt:lpwstr>
  </property>
  <property fmtid="{D5CDD505-2E9C-101B-9397-08002B2CF9AE}" pid="7" name="MSIP_Label_61c22e59-6e76-40e7-9277-37c464fc6354_ActionId">
    <vt:lpwstr>f0e119f2-aef4-44d7-b0a9-4204e45adcc1</vt:lpwstr>
  </property>
  <property fmtid="{D5CDD505-2E9C-101B-9397-08002B2CF9AE}" pid="8" name="MSIP_Label_61c22e59-6e76-40e7-9277-37c464fc6354_ContentBits">
    <vt:lpwstr>0</vt:lpwstr>
  </property>
  <property fmtid="{D5CDD505-2E9C-101B-9397-08002B2CF9AE}" pid="9" name="ContentTypeId">
    <vt:lpwstr>0x010100CFCC125CBBB57543B5F44C065A1135A9</vt:lpwstr>
  </property>
</Properties>
</file>