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496" r:id="rId2"/>
    <p:sldId id="257" r:id="rId3"/>
    <p:sldId id="259" r:id="rId4"/>
    <p:sldId id="279" r:id="rId5"/>
    <p:sldId id="280" r:id="rId6"/>
    <p:sldId id="284" r:id="rId7"/>
    <p:sldId id="288" r:id="rId8"/>
    <p:sldId id="285" r:id="rId9"/>
    <p:sldId id="289" r:id="rId10"/>
    <p:sldId id="286" r:id="rId11"/>
    <p:sldId id="290" r:id="rId12"/>
    <p:sldId id="287" r:id="rId13"/>
    <p:sldId id="292" r:id="rId14"/>
    <p:sldId id="283" r:id="rId15"/>
    <p:sldId id="293" r:id="rId16"/>
    <p:sldId id="275" r:id="rId17"/>
    <p:sldId id="258" r:id="rId18"/>
    <p:sldId id="294" r:id="rId19"/>
    <p:sldId id="261" r:id="rId20"/>
    <p:sldId id="295" r:id="rId21"/>
    <p:sldId id="296" r:id="rId22"/>
    <p:sldId id="297" r:id="rId23"/>
    <p:sldId id="298" r:id="rId24"/>
    <p:sldId id="300" r:id="rId25"/>
    <p:sldId id="303" r:id="rId26"/>
    <p:sldId id="291" r:id="rId27"/>
    <p:sldId id="30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23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116" autoAdjust="0"/>
  </p:normalViewPr>
  <p:slideViewPr>
    <p:cSldViewPr snapToGrid="0">
      <p:cViewPr varScale="1">
        <p:scale>
          <a:sx n="64" d="100"/>
          <a:sy n="64" d="100"/>
        </p:scale>
        <p:origin x="1292" y="5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6BA38-B485-4AB3-AC13-C818E4197D55}" type="datetimeFigureOut">
              <a:rPr lang="en-GB" smtClean="0"/>
              <a:t>02/04/2024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B3B22-D790-4558-AE39-3869363420EB}" type="slidenum">
              <a:rPr lang="en-GB" smtClean="0"/>
              <a:t>‹#›</a:t>
            </a:fld>
            <a:endParaRPr lang="en-GB"/>
          </a:p>
        </p:txBody>
      </p:sp>
    </p:spTree>
    <p:extLst>
      <p:ext uri="{BB962C8B-B14F-4D97-AF65-F5344CB8AC3E}">
        <p14:creationId xmlns:p14="http://schemas.microsoft.com/office/powerpoint/2010/main" val="2306929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46113-99EE-47ED-8069-50833CEF5E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59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4B3B22-D790-4558-AE39-3869363420EB}" type="slidenum">
              <a:rPr lang="en-GB" smtClean="0"/>
              <a:t>12</a:t>
            </a:fld>
            <a:endParaRPr lang="en-GB"/>
          </a:p>
        </p:txBody>
      </p:sp>
    </p:spTree>
    <p:extLst>
      <p:ext uri="{BB962C8B-B14F-4D97-AF65-F5344CB8AC3E}">
        <p14:creationId xmlns:p14="http://schemas.microsoft.com/office/powerpoint/2010/main" val="352514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a:t>
            </a:r>
          </a:p>
          <a:p>
            <a:endParaRPr lang="en-GB" dirty="0"/>
          </a:p>
          <a:p>
            <a:pPr marL="514350" indent="-514350">
              <a:buFont typeface="+mj-lt"/>
              <a:buAutoNum type="arabicPeriod"/>
            </a:pPr>
            <a:r>
              <a:rPr lang="en-GB"/>
              <a:t>What does Frank argue is the most important factor, individual or group?</a:t>
            </a:r>
          </a:p>
          <a:p>
            <a:pPr marL="514350" indent="-514350">
              <a:buFont typeface="+mj-lt"/>
              <a:buAutoNum type="arabicPeriod"/>
            </a:pPr>
            <a:r>
              <a:rPr lang="en-GB"/>
              <a:t>How did this contribute to the peace process and the Belfast (Good Friday) Agreement?</a:t>
            </a:r>
          </a:p>
          <a:p>
            <a:pPr marL="514350" indent="-514350">
              <a:buFont typeface="+mj-lt"/>
              <a:buAutoNum type="arabicPeriod"/>
            </a:pPr>
            <a:r>
              <a:rPr lang="en-GB"/>
              <a:t>What challenges and obstacles had to be overcome?</a:t>
            </a:r>
          </a:p>
          <a:p>
            <a:pPr marL="514350" indent="-514350">
              <a:buFont typeface="+mj-lt"/>
              <a:buAutoNum type="arabicPeriod"/>
            </a:pPr>
            <a:r>
              <a:rPr lang="en-GB"/>
              <a:t>What evidence is given to support this interpretation?</a:t>
            </a:r>
          </a:p>
          <a:p>
            <a:pPr marL="514350" indent="-514350">
              <a:buFont typeface="+mj-lt"/>
              <a:buAutoNum type="arabicPeriod"/>
            </a:pPr>
            <a:r>
              <a:rPr lang="en-GB"/>
              <a:t>Does Frank’s biographical information help to explain this interpretation?</a:t>
            </a:r>
          </a:p>
          <a:p>
            <a:pPr marL="514350" indent="-514350">
              <a:buFont typeface="+mj-lt"/>
              <a:buAutoNum type="arabicPeriod"/>
            </a:pPr>
            <a:r>
              <a:rPr lang="en-GB"/>
              <a:t>From your own knowledge how convincing do you find this interpretation?</a:t>
            </a:r>
          </a:p>
          <a:p>
            <a:pPr marL="514350" indent="-514350">
              <a:buFont typeface="+mj-lt"/>
              <a:buAutoNum type="arabicPeriod"/>
            </a:pPr>
            <a:r>
              <a:rPr lang="en-GB"/>
              <a:t>What further evidence would you want to find in the documents to make the interpretation convincing?</a:t>
            </a:r>
          </a:p>
          <a:p>
            <a:pPr marL="514350" indent="-514350">
              <a:buFont typeface="+mj-lt"/>
              <a:buAutoNum type="arabicPeriod"/>
            </a:pPr>
            <a:r>
              <a:rPr lang="en-GB"/>
              <a:t>If you were to provide a one-word summary of this individual’s contribution, which of these would you choose, or can you think of a better word? </a:t>
            </a:r>
            <a:br>
              <a:rPr lang="en-GB"/>
            </a:br>
            <a:br>
              <a:rPr lang="en-GB"/>
            </a:br>
            <a:r>
              <a:rPr lang="en-GB"/>
              <a:t>Obstructive / Unhelpful / Marginal / Constructive / Helpful / Pragmatic / Visionary / Essential </a:t>
            </a:r>
          </a:p>
        </p:txBody>
      </p:sp>
      <p:sp>
        <p:nvSpPr>
          <p:cNvPr id="4" name="Slide Number Placeholder 3"/>
          <p:cNvSpPr>
            <a:spLocks noGrp="1"/>
          </p:cNvSpPr>
          <p:nvPr>
            <p:ph type="sldNum" sz="quarter" idx="5"/>
          </p:nvPr>
        </p:nvSpPr>
        <p:spPr/>
        <p:txBody>
          <a:bodyPr/>
          <a:lstStyle/>
          <a:p>
            <a:fld id="{584B3B22-D790-4558-AE39-3869363420EB}" type="slidenum">
              <a:rPr lang="en-GB" smtClean="0"/>
              <a:t>13</a:t>
            </a:fld>
            <a:endParaRPr lang="en-GB"/>
          </a:p>
        </p:txBody>
      </p:sp>
    </p:spTree>
    <p:extLst>
      <p:ext uri="{BB962C8B-B14F-4D97-AF65-F5344CB8AC3E}">
        <p14:creationId xmlns:p14="http://schemas.microsoft.com/office/powerpoint/2010/main" val="1782720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4B3B22-D790-4558-AE39-3869363420EB}" type="slidenum">
              <a:rPr lang="en-GB" smtClean="0"/>
              <a:t>14</a:t>
            </a:fld>
            <a:endParaRPr lang="en-GB"/>
          </a:p>
        </p:txBody>
      </p:sp>
    </p:spTree>
    <p:extLst>
      <p:ext uri="{BB962C8B-B14F-4D97-AF65-F5344CB8AC3E}">
        <p14:creationId xmlns:p14="http://schemas.microsoft.com/office/powerpoint/2010/main" val="1864745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TNA Catalogue Ref: CJ 4/12228</a:t>
            </a:r>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16</a:t>
            </a:fld>
            <a:endParaRPr lang="en-GB"/>
          </a:p>
        </p:txBody>
      </p:sp>
    </p:spTree>
    <p:extLst>
      <p:ext uri="{BB962C8B-B14F-4D97-AF65-F5344CB8AC3E}">
        <p14:creationId xmlns:p14="http://schemas.microsoft.com/office/powerpoint/2010/main" val="240781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TNA Catalogue Ref: PREM </a:t>
            </a:r>
            <a:r>
              <a:rPr lang="en-GB" dirty="0"/>
              <a:t>49/108</a:t>
            </a:r>
          </a:p>
          <a:p>
            <a:endParaRPr lang="en-GB" dirty="0"/>
          </a:p>
          <a:p>
            <a:r>
              <a:rPr lang="en-GB" b="1" dirty="0"/>
              <a:t>Context notes</a:t>
            </a:r>
          </a:p>
          <a:p>
            <a:r>
              <a:rPr lang="en-GB" dirty="0"/>
              <a:t>This document was a record of a meeting between </a:t>
            </a:r>
            <a:r>
              <a:rPr lang="en-GB"/>
              <a:t>the UK </a:t>
            </a:r>
            <a:r>
              <a:rPr lang="en-GB" dirty="0"/>
              <a:t>Prime Minister Tony Blair and David Trimble, leader of the Ulster Unionist Party (UUP</a:t>
            </a:r>
            <a:r>
              <a:rPr lang="en-GB"/>
              <a:t>) and Jeffrey </a:t>
            </a:r>
            <a:r>
              <a:rPr lang="en-GB" dirty="0"/>
              <a:t>Donaldson</a:t>
            </a:r>
            <a:r>
              <a:rPr lang="en-GB"/>
              <a:t>, of the Ulster Unionist Party (UUP</a:t>
            </a:r>
            <a:r>
              <a:rPr lang="en-GB" dirty="0"/>
              <a:t>). Blair had only just won </a:t>
            </a:r>
            <a:r>
              <a:rPr lang="en-GB"/>
              <a:t>the UK </a:t>
            </a:r>
            <a:r>
              <a:rPr lang="en-GB" dirty="0"/>
              <a:t>election on May 1</a:t>
            </a:r>
            <a:r>
              <a:rPr lang="en-GB" baseline="30000" dirty="0"/>
              <a:t>st</a:t>
            </a:r>
            <a:r>
              <a:rPr lang="en-GB" dirty="0"/>
              <a:t>. All sides were anxious to see whether the new government would maintain the same position as the previous Conservative government or whether Blair would take a different approach. </a:t>
            </a:r>
          </a:p>
          <a:p>
            <a:r>
              <a:rPr lang="en-GB" dirty="0"/>
              <a:t>Questions</a:t>
            </a:r>
          </a:p>
          <a:p>
            <a:endParaRPr lang="en-GB" dirty="0"/>
          </a:p>
          <a:p>
            <a:r>
              <a:rPr lang="en-GB" b="1" dirty="0"/>
              <a:t>Content</a:t>
            </a:r>
          </a:p>
          <a:p>
            <a:pPr marL="228600" indent="-228600">
              <a:buFont typeface="+mj-lt"/>
              <a:buAutoNum type="arabicPeriod"/>
            </a:pPr>
            <a:r>
              <a:rPr lang="en-GB"/>
              <a:t>Why </a:t>
            </a:r>
            <a:r>
              <a:rPr lang="en-GB" dirty="0"/>
              <a:t>was Trimble thanking Blair? </a:t>
            </a:r>
          </a:p>
          <a:p>
            <a:pPr marL="228600" indent="-228600">
              <a:buFont typeface="+mj-lt"/>
              <a:buAutoNum type="arabicPeriod"/>
            </a:pPr>
            <a:r>
              <a:rPr lang="en-GB"/>
              <a:t>What </a:t>
            </a:r>
            <a:r>
              <a:rPr lang="en-GB" dirty="0"/>
              <a:t>were Blair’s views on the Northern </a:t>
            </a:r>
            <a:r>
              <a:rPr lang="en-GB"/>
              <a:t>Ireland situation? </a:t>
            </a:r>
            <a:endParaRPr lang="en-GB" dirty="0"/>
          </a:p>
          <a:p>
            <a:pPr marL="228600" indent="-228600">
              <a:buFont typeface="+mj-lt"/>
              <a:buAutoNum type="arabicPeriod"/>
            </a:pPr>
            <a:endParaRPr lang="en-GB" dirty="0"/>
          </a:p>
          <a:p>
            <a:pPr marL="0" indent="0">
              <a:buFont typeface="+mj-lt"/>
              <a:buNone/>
            </a:pPr>
            <a:r>
              <a:rPr lang="en-GB" b="1" dirty="0"/>
              <a:t>Inferences from the content</a:t>
            </a:r>
          </a:p>
          <a:p>
            <a:pPr marL="228600" indent="-228600">
              <a:buFont typeface="+mj-lt"/>
              <a:buAutoNum type="arabicPeriod" startAt="3"/>
            </a:pPr>
            <a:r>
              <a:rPr lang="en-GB"/>
              <a:t>What can be inferred about Trimble’s concerns </a:t>
            </a:r>
            <a:r>
              <a:rPr lang="en-GB" dirty="0"/>
              <a:t>at this point? </a:t>
            </a:r>
          </a:p>
          <a:p>
            <a:pPr marL="0" indent="0">
              <a:buFont typeface="+mj-lt"/>
              <a:buNone/>
            </a:pPr>
            <a:r>
              <a:rPr lang="en-GB" dirty="0"/>
              <a:t> </a:t>
            </a:r>
          </a:p>
          <a:p>
            <a:pPr marL="0" indent="0">
              <a:buFont typeface="+mj-lt"/>
              <a:buNone/>
            </a:pPr>
            <a:r>
              <a:rPr lang="en-GB" b="1" dirty="0"/>
              <a:t>Inferences from the context</a:t>
            </a:r>
          </a:p>
          <a:p>
            <a:pPr marL="228600" indent="-228600">
              <a:buFont typeface="+mj-lt"/>
              <a:buAutoNum type="arabicPeriod" startAt="4"/>
            </a:pPr>
            <a:r>
              <a:rPr lang="en-GB"/>
              <a:t>Can anything be inferred about </a:t>
            </a:r>
            <a:r>
              <a:rPr lang="en-GB" dirty="0"/>
              <a:t>the actions of </a:t>
            </a:r>
            <a:r>
              <a:rPr lang="en-GB"/>
              <a:t>the Irish </a:t>
            </a:r>
            <a:r>
              <a:rPr lang="en-GB" dirty="0"/>
              <a:t>government at this time? </a:t>
            </a:r>
          </a:p>
          <a:p>
            <a:pPr marL="228600" indent="-228600">
              <a:buFont typeface="+mj-lt"/>
              <a:buAutoNum type="arabicPeriod" startAt="4"/>
            </a:pPr>
            <a:r>
              <a:rPr lang="en-GB"/>
              <a:t>Can anything be inferred from </a:t>
            </a:r>
            <a:r>
              <a:rPr lang="en-GB" dirty="0"/>
              <a:t>the fact that the meeting took place at all?</a:t>
            </a:r>
          </a:p>
          <a:p>
            <a:pPr marL="228600" indent="-228600">
              <a:buFont typeface="+mj-lt"/>
              <a:buAutoNum type="arabicPeriod" startAt="4"/>
            </a:pPr>
            <a:endParaRPr lang="en-GB" dirty="0"/>
          </a:p>
          <a:p>
            <a:pPr marL="0" indent="0">
              <a:buFont typeface="+mj-lt"/>
              <a:buNone/>
            </a:pPr>
            <a:r>
              <a:rPr lang="en-GB" b="1" dirty="0"/>
              <a:t>Lines of Argument</a:t>
            </a:r>
          </a:p>
          <a:p>
            <a:pPr marL="228600" indent="-228600">
              <a:buFont typeface="+mj-lt"/>
              <a:buAutoNum type="arabicPeriod" startAt="6"/>
            </a:pPr>
            <a:r>
              <a:rPr lang="en-GB"/>
              <a:t>Which historian could </a:t>
            </a:r>
            <a:r>
              <a:rPr lang="en-GB" dirty="0"/>
              <a:t>use this document as supporting evidence?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18</a:t>
            </a:fld>
            <a:endParaRPr lang="en-GB"/>
          </a:p>
        </p:txBody>
      </p:sp>
    </p:spTree>
    <p:extLst>
      <p:ext uri="{BB962C8B-B14F-4D97-AF65-F5344CB8AC3E}">
        <p14:creationId xmlns:p14="http://schemas.microsoft.com/office/powerpoint/2010/main" val="3953326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TNA Catalogue Ref: PREM </a:t>
            </a:r>
            <a:r>
              <a:rPr lang="en-GB" dirty="0"/>
              <a:t>49/108</a:t>
            </a:r>
          </a:p>
          <a:p>
            <a:endParaRPr lang="en-GB" dirty="0"/>
          </a:p>
          <a:p>
            <a:r>
              <a:rPr lang="en-GB" b="1" dirty="0"/>
              <a:t>Context notes</a:t>
            </a:r>
          </a:p>
          <a:p>
            <a:r>
              <a:rPr lang="en-GB"/>
              <a:t>This document was a record of a meeting between the UK Prime Minister Tony Blair and David Trimble, leader of the Ulster Unionist Party (UUP) and John Taylor, the Deputy Leader of the UUP. Blair had only just won the UK election on May 1st. All sides were anxious to see whether the new government would maintain the same position as the previous Conservative government or whether Blair would take a different approach. At the time all groups were making plans for talks to set up a new government in Northern Ireland which would be based in Northern Ireland and run by representatives elected in elections in Northern Ireland. One of the biggest issues was the inclusion in elections of parties which had not signed up to the principles of The Downing Street Declaration of 1993, which had made clear that a party which did not renounce violence could not be part of any talks. Another point of disagreement was on the issue of cross-border cooperation, which related to the role and degree of influence of the Irish Government in matters affecting Northern Ireland. Ahern refers to Bertie Ahern, leader of the Fianna Fáil party in Ireland. As this meeting was taking place an election was due in Ireland in June and Ahern was expected to win, which he did. </a:t>
            </a:r>
          </a:p>
          <a:p>
            <a:endParaRPr lang="en-GB" dirty="0"/>
          </a:p>
          <a:p>
            <a:r>
              <a:rPr lang="en-GB" b="1" dirty="0"/>
              <a:t>Questions</a:t>
            </a:r>
          </a:p>
          <a:p>
            <a:endParaRPr lang="en-GB" b="1" dirty="0"/>
          </a:p>
          <a:p>
            <a:r>
              <a:rPr lang="en-GB" b="1" dirty="0"/>
              <a:t>Content</a:t>
            </a:r>
          </a:p>
          <a:p>
            <a:pPr marL="228600" indent="-228600">
              <a:buFont typeface="+mj-lt"/>
              <a:buAutoNum type="arabicPeriod"/>
            </a:pPr>
            <a:r>
              <a:rPr lang="en-GB"/>
              <a:t>What </a:t>
            </a:r>
            <a:r>
              <a:rPr lang="en-GB" dirty="0"/>
              <a:t>were the main concerns of Trimble in his opening summary? </a:t>
            </a:r>
          </a:p>
          <a:p>
            <a:pPr marL="228600" indent="-228600">
              <a:buFont typeface="+mj-lt"/>
              <a:buAutoNum type="arabicPeriod"/>
            </a:pPr>
            <a:r>
              <a:rPr lang="en-GB"/>
              <a:t>According </a:t>
            </a:r>
            <a:r>
              <a:rPr lang="en-GB" dirty="0"/>
              <a:t>to Blair, what would the ‘eventual solution’ look like? </a:t>
            </a:r>
          </a:p>
          <a:p>
            <a:pPr marL="228600" indent="-228600">
              <a:buFont typeface="+mj-lt"/>
              <a:buAutoNum type="arabicPeriod"/>
            </a:pPr>
            <a:r>
              <a:rPr lang="en-GB"/>
              <a:t>What </a:t>
            </a:r>
            <a:r>
              <a:rPr lang="en-GB" dirty="0"/>
              <a:t>was the attitude of Trimble and Taylor </a:t>
            </a:r>
            <a:r>
              <a:rPr lang="en-GB"/>
              <a:t>to Sinn Féin? </a:t>
            </a:r>
            <a:endParaRPr lang="en-GB" dirty="0"/>
          </a:p>
          <a:p>
            <a:pPr marL="228600" indent="-228600">
              <a:buFont typeface="+mj-lt"/>
              <a:buAutoNum type="arabicPeriod"/>
            </a:pPr>
            <a:r>
              <a:rPr lang="en-GB"/>
              <a:t>What </a:t>
            </a:r>
            <a:r>
              <a:rPr lang="en-GB" dirty="0"/>
              <a:t>else was worrying the UUP?</a:t>
            </a:r>
          </a:p>
          <a:p>
            <a:endParaRPr lang="en-GB" dirty="0"/>
          </a:p>
          <a:p>
            <a:r>
              <a:rPr lang="en-GB" b="1"/>
              <a:t>Inferences </a:t>
            </a:r>
            <a:r>
              <a:rPr lang="en-GB" b="1" dirty="0"/>
              <a:t>from the content</a:t>
            </a:r>
          </a:p>
          <a:p>
            <a:pPr marL="228600" indent="-228600">
              <a:buFont typeface="+mj-lt"/>
              <a:buAutoNum type="arabicPeriod" startAt="5"/>
            </a:pPr>
            <a:r>
              <a:rPr lang="en-GB"/>
              <a:t>What can be inferred from </a:t>
            </a:r>
            <a:r>
              <a:rPr lang="en-GB" dirty="0"/>
              <a:t>Blair asking Trimble to summarise the situation? </a:t>
            </a:r>
          </a:p>
          <a:p>
            <a:pPr marL="228600" indent="-228600">
              <a:buFont typeface="+mj-lt"/>
              <a:buAutoNum type="arabicPeriod" startAt="5"/>
            </a:pPr>
            <a:r>
              <a:rPr lang="en-GB"/>
              <a:t>What can be inferred about </a:t>
            </a:r>
            <a:r>
              <a:rPr lang="en-GB" dirty="0"/>
              <a:t>Blair’s attitude towards Taylor and Trimble? </a:t>
            </a:r>
          </a:p>
          <a:p>
            <a:r>
              <a:rPr lang="en-GB" dirty="0"/>
              <a:t> </a:t>
            </a:r>
          </a:p>
          <a:p>
            <a:r>
              <a:rPr lang="en-GB" b="1" dirty="0"/>
              <a:t>Inferences from the context</a:t>
            </a:r>
          </a:p>
          <a:p>
            <a:pPr marL="228600" indent="-228600">
              <a:buFont typeface="+mj-lt"/>
              <a:buAutoNum type="arabicPeriod" startAt="7"/>
            </a:pPr>
            <a:r>
              <a:rPr lang="en-GB"/>
              <a:t>Can anythg be inferred about the </a:t>
            </a:r>
            <a:r>
              <a:rPr lang="en-GB" dirty="0"/>
              <a:t>differences between this meeting and the meeting </a:t>
            </a:r>
            <a:r>
              <a:rPr lang="en-GB"/>
              <a:t>on 7 May (</a:t>
            </a:r>
            <a:r>
              <a:rPr lang="en-GB" dirty="0"/>
              <a:t>Source1).</a:t>
            </a:r>
          </a:p>
          <a:p>
            <a:endParaRPr lang="en-GB" dirty="0"/>
          </a:p>
          <a:p>
            <a:r>
              <a:rPr lang="en-GB" b="1" dirty="0"/>
              <a:t>Lines of Argument</a:t>
            </a:r>
          </a:p>
          <a:p>
            <a:pPr marL="228600" indent="-228600">
              <a:buFont typeface="+mj-lt"/>
              <a:buAutoNum type="arabicPeriod" startAt="8"/>
            </a:pPr>
            <a:r>
              <a:rPr lang="en-GB"/>
              <a:t>Which historian could use this document as supporting evidence? </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19</a:t>
            </a:fld>
            <a:endParaRPr lang="en-GB"/>
          </a:p>
        </p:txBody>
      </p:sp>
    </p:spTree>
    <p:extLst>
      <p:ext uri="{BB962C8B-B14F-4D97-AF65-F5344CB8AC3E}">
        <p14:creationId xmlns:p14="http://schemas.microsoft.com/office/powerpoint/2010/main" val="3887021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Arial" panose="020B0604020202020204" pitchFamily="34" charset="0"/>
              </a:rPr>
              <a:t>NAI Catalogue Ref – DFA_2021_53_15 p1 and p2 </a:t>
            </a:r>
          </a:p>
          <a:p>
            <a:endParaRPr lang="en-GB" dirty="0"/>
          </a:p>
          <a:p>
            <a:r>
              <a:rPr lang="en-GB" b="1"/>
              <a:t>Context </a:t>
            </a:r>
            <a:r>
              <a:rPr lang="en-GB" b="1" dirty="0"/>
              <a:t>notes</a:t>
            </a:r>
          </a:p>
          <a:p>
            <a:r>
              <a:rPr lang="en-GB" dirty="0"/>
              <a:t>For most of the 1970s, 1980s and early 1990s Loyalist paramilitary organisations had been active in Northern Ireland. </a:t>
            </a:r>
            <a:r>
              <a:rPr lang="en-GB"/>
              <a:t>They attacked </a:t>
            </a:r>
            <a:r>
              <a:rPr lang="en-GB" dirty="0"/>
              <a:t>IRA activists</a:t>
            </a:r>
            <a:r>
              <a:rPr lang="en-GB"/>
              <a:t>, Sinn Féin </a:t>
            </a:r>
            <a:r>
              <a:rPr lang="en-GB" dirty="0"/>
              <a:t>politicians, other Republican activists but also many who were simply members of the Catholic or Nationalist communities. By the 1990s Loyalist paramilitaries were becoming more active than the Provisional IRA in terms of the number of attacks carried out. However, an important group within the Loyalist paramilitaries favoured an end to conflict by the early 1990s. One of the most important was Gusty Spence of the Ulster Volunteer Force (UVF). Another </a:t>
            </a:r>
            <a:r>
              <a:rPr lang="en-GB"/>
              <a:t>was David Ervine</a:t>
            </a:r>
            <a:r>
              <a:rPr lang="en-GB" dirty="0"/>
              <a:t>, also a former paramilitary. Ervine met Spence in prison and was greatly influenced by him. He rejected violence and both Ervine and Spence became key figures in bringing about a Loyalist ceasefire in 1994. Leaders of the paramilitary groups the UVF, the Ulster Defence Association (UDA) and the Red Hand Commando formed an umbrella organisation called the Combined Loyalist </a:t>
            </a:r>
            <a:r>
              <a:rPr lang="en-GB"/>
              <a:t>Military Command (</a:t>
            </a:r>
            <a:r>
              <a:rPr lang="en-US"/>
              <a:t>CLMC)</a:t>
            </a:r>
            <a:r>
              <a:rPr lang="en-GB"/>
              <a:t>. </a:t>
            </a:r>
            <a:r>
              <a:rPr lang="en-GB" dirty="0"/>
              <a:t>This organisation co-ordinated the actions and statements of Loyalist organisations, although it was always a difficult job to control all of the factions within their respective organisations. Ervine himself went on to be a representative in the Northern Ireland government after the Agreement and was generally very well regarded by other politicians involved in the Peace Process. </a:t>
            </a:r>
          </a:p>
          <a:p>
            <a:endParaRPr lang="en-GB" dirty="0"/>
          </a:p>
          <a:p>
            <a:r>
              <a:rPr lang="en-GB" b="1" dirty="0"/>
              <a:t>Questions</a:t>
            </a:r>
          </a:p>
          <a:p>
            <a:endParaRPr lang="en-GB" b="1" dirty="0"/>
          </a:p>
          <a:p>
            <a:r>
              <a:rPr lang="en-GB" b="1" dirty="0"/>
              <a:t>Content</a:t>
            </a:r>
          </a:p>
          <a:p>
            <a:pPr marL="228600" indent="-228600">
              <a:buFont typeface="+mj-lt"/>
              <a:buAutoNum type="arabicPeriod"/>
            </a:pPr>
            <a:r>
              <a:rPr lang="en-GB"/>
              <a:t>Why </a:t>
            </a:r>
            <a:r>
              <a:rPr lang="en-GB" dirty="0"/>
              <a:t>was Ervine pessimistic in May 1997?  </a:t>
            </a:r>
          </a:p>
          <a:p>
            <a:pPr marL="228600" indent="-228600">
              <a:buFont typeface="+mj-lt"/>
              <a:buAutoNum type="arabicPeriod"/>
            </a:pPr>
            <a:r>
              <a:rPr lang="en-GB"/>
              <a:t>What </a:t>
            </a:r>
            <a:r>
              <a:rPr lang="en-GB" dirty="0"/>
              <a:t>were Ervine’s concerns about successive ‘measured responses’? </a:t>
            </a:r>
          </a:p>
          <a:p>
            <a:pPr marL="228600" indent="-228600">
              <a:buFont typeface="+mj-lt"/>
              <a:buAutoNum type="arabicPeriod"/>
            </a:pPr>
            <a:r>
              <a:rPr lang="en-GB"/>
              <a:t>What </a:t>
            </a:r>
            <a:r>
              <a:rPr lang="en-GB" dirty="0"/>
              <a:t>difficulty did Ervine identify for the CLMC?</a:t>
            </a:r>
          </a:p>
          <a:p>
            <a:endParaRPr lang="en-GB" dirty="0"/>
          </a:p>
          <a:p>
            <a:r>
              <a:rPr lang="en-GB" b="1" dirty="0"/>
              <a:t>Inferences from the content</a:t>
            </a:r>
          </a:p>
          <a:p>
            <a:pPr marL="228600" indent="-228600">
              <a:buFont typeface="+mj-lt"/>
              <a:buAutoNum type="arabicPeriod" startAt="4"/>
            </a:pPr>
            <a:r>
              <a:rPr lang="en-GB"/>
              <a:t>What can be inferred about </a:t>
            </a:r>
            <a:r>
              <a:rPr lang="en-GB" dirty="0"/>
              <a:t>the CLMC’s views and attitudes to the Peace Process?</a:t>
            </a:r>
          </a:p>
          <a:p>
            <a:pPr marL="228600" indent="-228600">
              <a:buFont typeface="+mj-lt"/>
              <a:buAutoNum type="arabicPeriod" startAt="4"/>
            </a:pPr>
            <a:r>
              <a:rPr lang="en-GB"/>
              <a:t>What can be inferred about </a:t>
            </a:r>
            <a:r>
              <a:rPr lang="en-GB" dirty="0"/>
              <a:t>the challenges facing the CLMC?</a:t>
            </a:r>
          </a:p>
          <a:p>
            <a:r>
              <a:rPr lang="en-GB" dirty="0"/>
              <a:t> </a:t>
            </a:r>
          </a:p>
          <a:p>
            <a:r>
              <a:rPr lang="en-GB" b="1" dirty="0"/>
              <a:t>Inferences from the context</a:t>
            </a:r>
          </a:p>
          <a:p>
            <a:pPr marL="228600" indent="-228600">
              <a:buFont typeface="+mj-lt"/>
              <a:buAutoNum type="arabicPeriod" startAt="6"/>
            </a:pPr>
            <a:r>
              <a:rPr lang="en-GB"/>
              <a:t>Can anything be inferred from </a:t>
            </a:r>
            <a:r>
              <a:rPr lang="en-GB" dirty="0"/>
              <a:t>the fact that this conversation took place at all?</a:t>
            </a:r>
          </a:p>
          <a:p>
            <a:endParaRPr lang="en-GB" dirty="0"/>
          </a:p>
          <a:p>
            <a:r>
              <a:rPr lang="en-GB" b="1" dirty="0"/>
              <a:t>Lines of Argument</a:t>
            </a:r>
          </a:p>
          <a:p>
            <a:pPr marL="228600" indent="-228600">
              <a:buFont typeface="+mj-lt"/>
              <a:buAutoNum type="arabicPeriod" startAt="7"/>
            </a:pPr>
            <a:r>
              <a:rPr lang="en-GB"/>
              <a:t>Which historian could use this document as supporting evidence? </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20</a:t>
            </a:fld>
            <a:endParaRPr lang="en-GB"/>
          </a:p>
        </p:txBody>
      </p:sp>
    </p:spTree>
    <p:extLst>
      <p:ext uri="{BB962C8B-B14F-4D97-AF65-F5344CB8AC3E}">
        <p14:creationId xmlns:p14="http://schemas.microsoft.com/office/powerpoint/2010/main" val="1225205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TNA Catalogue Ref: PREM 49/119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a:t>Context </a:t>
            </a:r>
            <a:r>
              <a:rPr lang="en-GB" b="1" dirty="0"/>
              <a:t>notes</a:t>
            </a:r>
          </a:p>
          <a:p>
            <a:pPr algn="l"/>
            <a:r>
              <a:rPr lang="en-GB"/>
              <a:t>This meeting took place about six months before the final Belfast (Good Friday) Agreement. The Prime Minister and Taoiseach met with all of the Northern Ireland parties. This extract records their discussions with the Northern Ireland Women’s Coalition (NIWC). This was a cross-community party founded in 1996 by a Catholic academic, Monica McWilliams and a Protestant social worker, Pearl Sagar. They did not campaign specifically as a feminist organisation, and they were not Nationalist or Unionist in their aims. The movement principally aimed to try to represent the views of the wider community and not the main political parties or the paramilitary groups. </a:t>
            </a:r>
            <a:endParaRPr lang="en-GB" dirty="0"/>
          </a:p>
          <a:p>
            <a:endParaRPr lang="en-GB" b="1"/>
          </a:p>
          <a:p>
            <a:r>
              <a:rPr lang="en-GB" b="1"/>
              <a:t>Questions</a:t>
            </a:r>
            <a:endParaRPr lang="en-GB" b="1" dirty="0"/>
          </a:p>
          <a:p>
            <a:endParaRPr lang="en-GB" b="1" dirty="0"/>
          </a:p>
          <a:p>
            <a:r>
              <a:rPr lang="en-GB" b="1" dirty="0"/>
              <a:t>Content</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Who is talking to whom at this meeting? </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What points were made about developments in the rest of the UK outside Northern Ireland?   </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What were the leaders of the NIWC hoping for? </a:t>
            </a:r>
          </a:p>
          <a:p>
            <a:pPr marL="342900" lvl="0" indent="-342900">
              <a:lnSpc>
                <a:spcPct val="107000"/>
              </a:lnSpc>
              <a:spcAft>
                <a:spcPts val="80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How did Blair respond to the views of the NIWC leaders? </a:t>
            </a:r>
          </a:p>
          <a:p>
            <a:endParaRPr lang="en-GB" dirty="0"/>
          </a:p>
          <a:p>
            <a:r>
              <a:rPr lang="en-GB" b="1" dirty="0"/>
              <a:t>Inferences from the content</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Do you get the impression that the NIWC leaders are optimistic or pessimistic about the peace process? </a:t>
            </a:r>
          </a:p>
          <a:p>
            <a:pPr marL="342900" lvl="0" indent="-342900">
              <a:lnSpc>
                <a:spcPct val="107000"/>
              </a:lnSpc>
              <a:spcAft>
                <a:spcPts val="80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How would you describe Blair’s attitude towards the NIWC? </a:t>
            </a:r>
          </a:p>
          <a:p>
            <a:r>
              <a:rPr lang="en-GB"/>
              <a:t> </a:t>
            </a:r>
            <a:endParaRPr lang="en-GB" dirty="0"/>
          </a:p>
          <a:p>
            <a:r>
              <a:rPr lang="en-GB" b="1" dirty="0"/>
              <a:t>Inferences from the context</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What inferences can be made from the fact that these talks were taking place? </a:t>
            </a:r>
          </a:p>
          <a:p>
            <a:pPr marL="342900" lvl="0" indent="-342900">
              <a:lnSpc>
                <a:spcPct val="107000"/>
              </a:lnSpc>
              <a:spcAft>
                <a:spcPts val="80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Is it possible to make any inferences from the fact that this particular group (the NIWC) was involved in the talks?  </a:t>
            </a:r>
          </a:p>
          <a:p>
            <a:endParaRPr lang="en-GB" dirty="0"/>
          </a:p>
          <a:p>
            <a:r>
              <a:rPr lang="en-GB" b="1" dirty="0"/>
              <a:t>Lines of Argument</a:t>
            </a:r>
          </a:p>
          <a:p>
            <a:pPr marL="228600" indent="-228600">
              <a:buFont typeface="+mj-lt"/>
              <a:buAutoNum type="arabicPeriod" startAt="9"/>
            </a:pPr>
            <a:r>
              <a:rPr lang="en-GB"/>
              <a:t>Which historian could use this document as supporting evidence? </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21</a:t>
            </a:fld>
            <a:endParaRPr lang="en-GB"/>
          </a:p>
        </p:txBody>
      </p:sp>
    </p:spTree>
    <p:extLst>
      <p:ext uri="{BB962C8B-B14F-4D97-AF65-F5344CB8AC3E}">
        <p14:creationId xmlns:p14="http://schemas.microsoft.com/office/powerpoint/2010/main" val="2111796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TNA Catalogue Ref: 49/412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a:t>Context </a:t>
            </a:r>
            <a:r>
              <a:rPr lang="en-GB" b="1" dirty="0"/>
              <a:t>notes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1972 the Northern Ireland Parliament (based at Stormont on the edge of Belfast) was suspended due to the political upheavals in the province. What followed was known as Direct Rule – Northern Ireland was governed directly by the UK Government, and the main responsibility for Northern Ireland lay with the Secretary of State for Northern Ireland. When Labour won the 1997 UK General Election, Dr Marjorie ‘Mo’ Mowlam became the Northern Ireland Secretary. In this document she set out the main terms of the Belfast (Good Friday) Agreement and in this extract gives credit to some of those who made it possible. Senator George Mitchell is an American politician. John de Chastelain is a Canadian diplomat and former army general. Harri Holkeri is a former prime minister of Finland. Tony Blair is the UK Prime Minister. Bertie Ahern is the Taoiseach (Prime Minister) of Ireland.</a:t>
            </a:r>
          </a:p>
          <a:p>
            <a:endParaRPr lang="en-GB" dirty="0"/>
          </a:p>
          <a:p>
            <a:r>
              <a:rPr lang="en-GB" b="1" dirty="0"/>
              <a:t>Questions</a:t>
            </a:r>
          </a:p>
          <a:p>
            <a:endParaRPr lang="en-GB" b="1" dirty="0"/>
          </a:p>
          <a:p>
            <a:r>
              <a:rPr lang="en-GB" b="1" dirty="0"/>
              <a:t>Content</a:t>
            </a:r>
          </a:p>
          <a:p>
            <a:pPr marL="228600" indent="-228600">
              <a:buFont typeface="+mj-lt"/>
              <a:buAutoNum type="arabicPeriod"/>
            </a:pPr>
            <a:r>
              <a:rPr lang="en-GB"/>
              <a:t>Who </a:t>
            </a:r>
            <a:r>
              <a:rPr lang="en-GB" dirty="0"/>
              <a:t>is given credit by Dr Mowlam in this extract?  </a:t>
            </a:r>
          </a:p>
          <a:p>
            <a:endParaRPr lang="en-GB" dirty="0"/>
          </a:p>
          <a:p>
            <a:r>
              <a:rPr lang="en-GB" b="1" dirty="0"/>
              <a:t>Inferences from the content</a:t>
            </a:r>
          </a:p>
          <a:p>
            <a:pPr marL="228600" indent="-228600">
              <a:buFont typeface="+mj-lt"/>
              <a:buAutoNum type="arabicPeriod" startAt="2"/>
            </a:pPr>
            <a:r>
              <a:rPr lang="en-GB"/>
              <a:t>Would </a:t>
            </a:r>
            <a:r>
              <a:rPr lang="en-GB" dirty="0"/>
              <a:t>you agree </a:t>
            </a:r>
            <a:r>
              <a:rPr lang="en-GB"/>
              <a:t>that whether </a:t>
            </a:r>
            <a:r>
              <a:rPr lang="en-GB" dirty="0"/>
              <a:t>an individual or group is named implies that they played an important role?  </a:t>
            </a:r>
          </a:p>
          <a:p>
            <a:pPr marL="228600" indent="-228600">
              <a:buFont typeface="+mj-lt"/>
              <a:buAutoNum type="arabicPeriod" startAt="2"/>
            </a:pPr>
            <a:r>
              <a:rPr lang="en-GB"/>
              <a:t>Is </a:t>
            </a:r>
            <a:r>
              <a:rPr lang="en-GB" dirty="0"/>
              <a:t>it possible to </a:t>
            </a:r>
            <a:r>
              <a:rPr lang="en-GB"/>
              <a:t>infer whether Dr </a:t>
            </a:r>
            <a:r>
              <a:rPr lang="en-GB" dirty="0"/>
              <a:t>Mowlam thinks any individual or group played a particularly important role?   </a:t>
            </a:r>
          </a:p>
          <a:p>
            <a:r>
              <a:rPr lang="en-GB" dirty="0"/>
              <a:t> </a:t>
            </a:r>
          </a:p>
          <a:p>
            <a:r>
              <a:rPr lang="en-GB" b="1"/>
              <a:t>Inferences </a:t>
            </a:r>
            <a:r>
              <a:rPr lang="en-GB" b="1" dirty="0"/>
              <a:t>from the context</a:t>
            </a:r>
          </a:p>
          <a:p>
            <a:pPr marL="228600" indent="-228600">
              <a:buFont typeface="+mj-lt"/>
              <a:buAutoNum type="arabicPeriod" startAt="4"/>
            </a:pPr>
            <a:r>
              <a:rPr lang="en-GB"/>
              <a:t>Is </a:t>
            </a:r>
            <a:r>
              <a:rPr lang="en-GB" dirty="0"/>
              <a:t>it possible to make any inferences from the fact </a:t>
            </a:r>
            <a:r>
              <a:rPr lang="en-GB"/>
              <a:t>that Dr Mowlam </a:t>
            </a:r>
            <a:r>
              <a:rPr lang="en-GB" dirty="0"/>
              <a:t>did not name any of the Northern Ireland political parties or their leaders?  </a:t>
            </a:r>
          </a:p>
          <a:p>
            <a:endParaRPr lang="en-GB" dirty="0"/>
          </a:p>
          <a:p>
            <a:r>
              <a:rPr lang="en-GB" b="1" dirty="0"/>
              <a:t>Lines of Argument</a:t>
            </a:r>
          </a:p>
          <a:p>
            <a:pPr marL="228600" indent="-228600">
              <a:buFont typeface="+mj-lt"/>
              <a:buAutoNum type="arabicPeriod" startAt="5"/>
            </a:pPr>
            <a:r>
              <a:rPr lang="en-GB"/>
              <a:t>Which historian could use this document as supporting evidence? </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22</a:t>
            </a:fld>
            <a:endParaRPr lang="en-GB"/>
          </a:p>
        </p:txBody>
      </p:sp>
    </p:spTree>
    <p:extLst>
      <p:ext uri="{BB962C8B-B14F-4D97-AF65-F5344CB8AC3E}">
        <p14:creationId xmlns:p14="http://schemas.microsoft.com/office/powerpoint/2010/main" val="190529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TNA Catalogue Ref: PREM 49/412</a:t>
            </a:r>
            <a:endParaRPr lang="en-GB" dirty="0"/>
          </a:p>
          <a:p>
            <a:endParaRPr lang="en-GB" dirty="0"/>
          </a:p>
          <a:p>
            <a:r>
              <a:rPr lang="en-GB" b="1"/>
              <a:t>Context </a:t>
            </a:r>
            <a:r>
              <a:rPr lang="en-GB" b="1" dirty="0"/>
              <a:t>notes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Mitchell was a US Senator who had a deep interest in Northern Ireland. President Clinton appointed him as US Special Envoy in 1995 to to be an independent figure in the Northern Ireland peace process. He became the Co-Chairman of the Northern Ireland Peace Talks, an important figure in the talks which eventually led to the Agreement. His job was to be an independent and impartial individual who could help to resolve disputes.</a:t>
            </a:r>
            <a:r>
              <a:rPr lang="en-GB" sz="1800" b="1">
                <a:effectLst/>
                <a:latin typeface="Calibri" panose="020F0502020204030204" pitchFamily="34" charset="0"/>
                <a:ea typeface="Calibri" panose="020F0502020204030204" pitchFamily="34" charset="0"/>
                <a:cs typeface="Times New Roman" panose="02020603050405020304" pitchFamily="18" charset="0"/>
              </a:rPr>
              <a:t> </a:t>
            </a:r>
            <a:r>
              <a:rPr lang="en-GB" sz="1800">
                <a:effectLst/>
                <a:latin typeface="Calibri" panose="020F0502020204030204" pitchFamily="34" charset="0"/>
                <a:ea typeface="Calibri" panose="020F0502020204030204" pitchFamily="34" charset="0"/>
                <a:cs typeface="Times New Roman" panose="02020603050405020304" pitchFamily="18" charset="0"/>
              </a:rPr>
              <a:t>He was best known for his work in negotiating the decommissioning of paramilitary forces. However, he also worked with the political parties, persuading them to accept the Mitchell Principles. These were a set of limits on political parties, the most important of which was that unless they renounced violence they would not have any role in any of the talks or negotiations. The letter was written a few days after the BGFA was agreed. </a:t>
            </a:r>
          </a:p>
          <a:p>
            <a:endParaRPr lang="en-GB" dirty="0"/>
          </a:p>
          <a:p>
            <a:r>
              <a:rPr lang="en-GB" b="1" dirty="0"/>
              <a:t>Questions</a:t>
            </a:r>
          </a:p>
          <a:p>
            <a:endParaRPr lang="en-GB" b="1" dirty="0"/>
          </a:p>
          <a:p>
            <a:r>
              <a:rPr lang="en-GB" b="1" dirty="0"/>
              <a:t>Content</a:t>
            </a:r>
          </a:p>
          <a:p>
            <a:pPr marL="228600" indent="-228600">
              <a:buFont typeface="+mj-lt"/>
              <a:buAutoNum type="arabicPeriod"/>
            </a:pPr>
            <a:r>
              <a:rPr lang="en-GB"/>
              <a:t>What </a:t>
            </a:r>
            <a:r>
              <a:rPr lang="en-GB" dirty="0"/>
              <a:t>was the main reason for Mitchell writing this letter? </a:t>
            </a:r>
          </a:p>
          <a:p>
            <a:endParaRPr lang="en-GB" dirty="0"/>
          </a:p>
          <a:p>
            <a:r>
              <a:rPr lang="en-GB" b="1" dirty="0"/>
              <a:t>Inferences from the content</a:t>
            </a:r>
          </a:p>
          <a:p>
            <a:pPr marL="228600" indent="-228600">
              <a:buFont typeface="+mj-lt"/>
              <a:buAutoNum type="arabicPeriod" startAt="2"/>
            </a:pPr>
            <a:r>
              <a:rPr lang="en-GB"/>
              <a:t>What </a:t>
            </a:r>
            <a:r>
              <a:rPr lang="en-GB" dirty="0"/>
              <a:t>inferences </a:t>
            </a:r>
            <a:r>
              <a:rPr lang="en-GB"/>
              <a:t>can be made about </a:t>
            </a:r>
            <a:r>
              <a:rPr lang="en-GB" dirty="0"/>
              <a:t>Mitchell’s views on the negotiations?</a:t>
            </a:r>
          </a:p>
          <a:p>
            <a:pPr marL="228600" indent="-228600">
              <a:buFont typeface="+mj-lt"/>
              <a:buAutoNum type="arabicPeriod" startAt="2"/>
            </a:pPr>
            <a:r>
              <a:rPr lang="en-GB"/>
              <a:t>What can be inferred about </a:t>
            </a:r>
            <a:r>
              <a:rPr lang="en-GB" dirty="0"/>
              <a:t>Mitchell’s views of Tony Blair?  </a:t>
            </a:r>
          </a:p>
          <a:p>
            <a:pPr marL="0" indent="0">
              <a:buFont typeface="+mj-lt"/>
              <a:buNone/>
            </a:pPr>
            <a:r>
              <a:rPr lang="en-GB" dirty="0"/>
              <a:t> </a:t>
            </a:r>
          </a:p>
          <a:p>
            <a:r>
              <a:rPr lang="en-GB" b="1" dirty="0"/>
              <a:t>Inferences from the context</a:t>
            </a:r>
          </a:p>
          <a:p>
            <a:pPr marL="228600" indent="-228600">
              <a:buFont typeface="+mj-lt"/>
              <a:buAutoNum type="arabicPeriod" startAt="4"/>
            </a:pPr>
            <a:r>
              <a:rPr lang="en-GB"/>
              <a:t>Can anything be inferred from the </a:t>
            </a:r>
            <a:r>
              <a:rPr lang="en-GB" dirty="0"/>
              <a:t>timing of this letter? </a:t>
            </a:r>
          </a:p>
          <a:p>
            <a:endParaRPr lang="en-GB" dirty="0"/>
          </a:p>
          <a:p>
            <a:r>
              <a:rPr lang="en-GB" b="1" dirty="0"/>
              <a:t>Lines of Argument</a:t>
            </a:r>
          </a:p>
          <a:p>
            <a:pPr marL="228600" indent="-228600">
              <a:buFont typeface="+mj-lt"/>
              <a:buAutoNum type="arabicPeriod" startAt="5"/>
            </a:pPr>
            <a:r>
              <a:rPr lang="en-GB"/>
              <a:t>Which historian could use this document as supporting evidence? </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23</a:t>
            </a:fld>
            <a:endParaRPr lang="en-GB"/>
          </a:p>
        </p:txBody>
      </p:sp>
    </p:spTree>
    <p:extLst>
      <p:ext uri="{BB962C8B-B14F-4D97-AF65-F5344CB8AC3E}">
        <p14:creationId xmlns:p14="http://schemas.microsoft.com/office/powerpoint/2010/main" val="4177333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2</a:t>
            </a:fld>
            <a:endParaRPr lang="en-GB"/>
          </a:p>
        </p:txBody>
      </p:sp>
    </p:spTree>
    <p:extLst>
      <p:ext uri="{BB962C8B-B14F-4D97-AF65-F5344CB8AC3E}">
        <p14:creationId xmlns:p14="http://schemas.microsoft.com/office/powerpoint/2010/main" val="1987811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rial" panose="020B0604020202020204" pitchFamily="34" charset="0"/>
              </a:rPr>
              <a:t>NAI Catalogue Ref: NAI-TAOIS-2021-100-7 1998-04-10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b="1"/>
              <a:t>Context </a:t>
            </a:r>
            <a:r>
              <a:rPr lang="en-GB" b="1" dirty="0"/>
              <a:t>notes</a:t>
            </a:r>
          </a:p>
          <a:p>
            <a:r>
              <a:rPr lang="en-GB" dirty="0"/>
              <a:t>The USA had a large population of Irish-Americans, descended from people who had emigrated to the USA since the 1600s. As a result, US Presidents tended to be very interested in the situation in Ireland, particularly Democratic Presidents as the Democratic Party had a large support among Irish-Americans. When he was first elected in 1995</a:t>
            </a:r>
            <a:r>
              <a:rPr lang="en-GB"/>
              <a:t>, President Clinton </a:t>
            </a:r>
            <a:r>
              <a:rPr lang="en-GB" dirty="0"/>
              <a:t>was relatively critical </a:t>
            </a:r>
            <a:r>
              <a:rPr lang="en-GB"/>
              <a:t>of the UK </a:t>
            </a:r>
            <a:r>
              <a:rPr lang="en-GB" dirty="0"/>
              <a:t>government in Northern Ireland. However, over time his position changed and he worked to support the Peace Process alongside the UK and Irish governments and the political parties in Northern Ireland. </a:t>
            </a:r>
          </a:p>
          <a:p>
            <a:endParaRPr lang="en-GB" dirty="0"/>
          </a:p>
          <a:p>
            <a:r>
              <a:rPr lang="en-GB" b="1" dirty="0"/>
              <a:t>Questions</a:t>
            </a:r>
          </a:p>
          <a:p>
            <a:endParaRPr lang="en-GB" dirty="0"/>
          </a:p>
          <a:p>
            <a:r>
              <a:rPr lang="en-GB" b="1" dirty="0"/>
              <a:t>Content</a:t>
            </a:r>
          </a:p>
          <a:p>
            <a:pPr marL="228600" indent="-228600">
              <a:buFont typeface="+mj-lt"/>
              <a:buAutoNum type="arabicPeriod"/>
            </a:pPr>
            <a:r>
              <a:rPr lang="en-GB"/>
              <a:t>According </a:t>
            </a:r>
            <a:r>
              <a:rPr lang="en-GB" dirty="0"/>
              <a:t>to Clinton, who deserves most credit for the Agreement? </a:t>
            </a:r>
          </a:p>
          <a:p>
            <a:pPr marL="228600" indent="-228600">
              <a:buFont typeface="+mj-lt"/>
              <a:buAutoNum type="arabicPeriod"/>
            </a:pPr>
            <a:r>
              <a:rPr lang="en-GB"/>
              <a:t>What </a:t>
            </a:r>
            <a:r>
              <a:rPr lang="en-GB" dirty="0"/>
              <a:t>actions did Clinton take to support the Peace Process?</a:t>
            </a:r>
          </a:p>
          <a:p>
            <a:endParaRPr lang="en-GB" dirty="0"/>
          </a:p>
          <a:p>
            <a:r>
              <a:rPr lang="en-GB" b="1" dirty="0"/>
              <a:t>Inferences from the content</a:t>
            </a:r>
          </a:p>
          <a:p>
            <a:pPr marL="228600" indent="-228600">
              <a:buFont typeface="+mj-lt"/>
              <a:buAutoNum type="arabicPeriod" startAt="3"/>
            </a:pPr>
            <a:r>
              <a:rPr lang="en-GB"/>
              <a:t>Is </a:t>
            </a:r>
            <a:r>
              <a:rPr lang="en-GB" dirty="0"/>
              <a:t>it reasonable to infer that Clinton's contribution was more one of influence than specific actions? </a:t>
            </a:r>
          </a:p>
          <a:p>
            <a:r>
              <a:rPr lang="en-GB" dirty="0"/>
              <a:t> </a:t>
            </a:r>
          </a:p>
          <a:p>
            <a:r>
              <a:rPr lang="en-GB" b="1" dirty="0"/>
              <a:t>Inferences from the context</a:t>
            </a:r>
          </a:p>
          <a:p>
            <a:pPr marL="228600" indent="-228600">
              <a:buFont typeface="+mj-lt"/>
              <a:buAutoNum type="arabicPeriod" startAt="4"/>
            </a:pPr>
            <a:r>
              <a:rPr lang="en-GB"/>
              <a:t>Can anything be inferred </a:t>
            </a:r>
            <a:r>
              <a:rPr lang="en-GB" dirty="0"/>
              <a:t>from the timing of this statement? </a:t>
            </a:r>
          </a:p>
          <a:p>
            <a:endParaRPr lang="en-GB" dirty="0"/>
          </a:p>
          <a:p>
            <a:r>
              <a:rPr lang="en-GB" b="1" dirty="0"/>
              <a:t>Lines of Argument</a:t>
            </a:r>
          </a:p>
          <a:p>
            <a:pPr marL="228600" indent="-228600">
              <a:buFont typeface="+mj-lt"/>
              <a:buAutoNum type="arabicPeriod" startAt="5"/>
            </a:pPr>
            <a:r>
              <a:rPr lang="en-GB"/>
              <a:t>Which historian could use this document as supporting evidence? </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24</a:t>
            </a:fld>
            <a:endParaRPr lang="en-GB"/>
          </a:p>
        </p:txBody>
      </p:sp>
    </p:spTree>
    <p:extLst>
      <p:ext uri="{BB962C8B-B14F-4D97-AF65-F5344CB8AC3E}">
        <p14:creationId xmlns:p14="http://schemas.microsoft.com/office/powerpoint/2010/main" val="3046584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rial" panose="020B0604020202020204" pitchFamily="34" charset="0"/>
              </a:rPr>
              <a:t>NAI Catalogue Ref: NAI-TAOIS-2021-98-18 1996-09-27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Context notes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One of the key dates in the peace process was the Downing Street Declaration of 1993. In this agreement, the UK and Irish governments enshrined the principle of consent – that Northern Ireland would remain in the United Kingdom unless the majority of the people of Northern Ireland decided otherwise. Another key principle was that only political parties which rejected violence would be included in talks about the future of Northern Ireland. In 1994 the Provisional IRA (PIRA) announced a ceasefire. This helped Sinn Féin to be accepted into discussions. However, the PIRA broke its ceasefire in February 1996. The Social Democratic and Labour Party (SDLP) leader, John Hume, had been in discussions with Sinn Féin leader Gerry Adams through the early 1990s and as this letter suggests, continued to try to encourage communication between Republicans and the UK government. </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Questions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Content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According to the letter, what was the IRA’s position?</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How did Major respond to the IRA’s position? </a:t>
            </a:r>
          </a:p>
          <a:p>
            <a:pPr marL="342900" lvl="0" indent="-342900">
              <a:lnSpc>
                <a:spcPct val="107000"/>
              </a:lnSpc>
              <a:spcAft>
                <a:spcPts val="80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What other IRA actions does Major refer to? </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Inferences from the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b="1">
                <a:effectLst/>
                <a:latin typeface="Calibri" panose="020F0502020204030204" pitchFamily="34" charset="0"/>
                <a:ea typeface="Calibri" panose="020F0502020204030204" pitchFamily="34" charset="0"/>
                <a:cs typeface="Times New Roman" panose="02020603050405020304" pitchFamily="18" charset="0"/>
              </a:rPr>
              <a:t>content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4"/>
            </a:pPr>
            <a:r>
              <a:rPr lang="en-GB" sz="1800">
                <a:effectLst/>
                <a:latin typeface="Calibri" panose="020F0502020204030204" pitchFamily="34" charset="0"/>
                <a:ea typeface="Calibri" panose="020F0502020204030204" pitchFamily="34" charset="0"/>
                <a:cs typeface="Times New Roman" panose="02020603050405020304" pitchFamily="18" charset="0"/>
              </a:rPr>
              <a:t>How would you describe the attitude of Major towards the IRA and Sinn Fein? </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Inferences from the context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5"/>
            </a:pPr>
            <a:r>
              <a:rPr lang="en-GB" sz="1800">
                <a:effectLst/>
                <a:latin typeface="Calibri" panose="020F0502020204030204" pitchFamily="34" charset="0"/>
                <a:ea typeface="Calibri" panose="020F0502020204030204" pitchFamily="34" charset="0"/>
                <a:cs typeface="Times New Roman" panose="02020603050405020304" pitchFamily="18" charset="0"/>
              </a:rPr>
              <a:t>What can be inferred about the importance of SDLP leader John Hume from this letter? </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Lines of Argument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startAt="6"/>
            </a:pPr>
            <a:r>
              <a:rPr lang="en-GB" sz="1800">
                <a:effectLst/>
                <a:latin typeface="Calibri" panose="020F0502020204030204" pitchFamily="34" charset="0"/>
                <a:ea typeface="Calibri" panose="020F0502020204030204" pitchFamily="34" charset="0"/>
                <a:cs typeface="Times New Roman" panose="02020603050405020304" pitchFamily="18" charset="0"/>
              </a:rPr>
              <a:t>Which historian could use this document as supporting evidence?</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25</a:t>
            </a:fld>
            <a:endParaRPr lang="en-GB"/>
          </a:p>
        </p:txBody>
      </p:sp>
    </p:spTree>
    <p:extLst>
      <p:ext uri="{BB962C8B-B14F-4D97-AF65-F5344CB8AC3E}">
        <p14:creationId xmlns:p14="http://schemas.microsoft.com/office/powerpoint/2010/main" val="102098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rial" panose="020B0604020202020204" pitchFamily="34" charset="0"/>
              </a:rPr>
              <a:t>NAI Catalogue Ref: NAI-TAOIS-2021-99-23 1997-10-07b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Context notes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When the peace process began there were three main strands of the discussions. Strand One concerned the Northern Ireland Assembly. Strand Two concerned issues within the island of Ireland and relations between the Irish government and Northern Ireland. Strand Three concerned relations between the British and Irish governments. This document sets out the opening comments made by the Sinn Féin leader Gerry Adams at the opening talks on Strand Two. Sinn Féin was a Republican party in Northern Ireland. Unionists and the British government regarded Sinn Féin as the political wing of the Provisional IRA. However, Sinn Féin always denied that there was an official connection.</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Questions</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Content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What was Sinn Féin’s political position?</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How did Adams describe his main objective?</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According to Adams, which issues fuel the conflict? </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According to Adams, what should the British government do?</a:t>
            </a:r>
          </a:p>
          <a:p>
            <a:pPr marL="342900" lvl="0" indent="-342900">
              <a:lnSpc>
                <a:spcPct val="107000"/>
              </a:lnSpc>
              <a:spcAft>
                <a:spcPts val="80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What responsibility, according to Adams, do the Nationalists and the Irish government have?</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Inferences from the content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6"/>
            </a:pPr>
            <a:r>
              <a:rPr lang="en-GB" sz="1800">
                <a:effectLst/>
                <a:latin typeface="Calibri" panose="020F0502020204030204" pitchFamily="34" charset="0"/>
                <a:ea typeface="Calibri" panose="020F0502020204030204" pitchFamily="34" charset="0"/>
                <a:cs typeface="Times New Roman" panose="02020603050405020304" pitchFamily="18" charset="0"/>
              </a:rPr>
              <a:t>How would you describe the general tone of this statement? </a:t>
            </a:r>
          </a:p>
          <a:p>
            <a:pPr marL="342900" lvl="0" indent="-342900">
              <a:lnSpc>
                <a:spcPct val="107000"/>
              </a:lnSpc>
              <a:spcAft>
                <a:spcPts val="800"/>
              </a:spcAft>
              <a:buFont typeface="+mj-lt"/>
              <a:buAutoNum type="arabicPeriod" startAt="6"/>
            </a:pPr>
            <a:r>
              <a:rPr lang="en-GB" sz="1800">
                <a:effectLst/>
                <a:latin typeface="Calibri" panose="020F0502020204030204" pitchFamily="34" charset="0"/>
                <a:ea typeface="Calibri" panose="020F0502020204030204" pitchFamily="34" charset="0"/>
                <a:cs typeface="Times New Roman" panose="02020603050405020304" pitchFamily="18" charset="0"/>
              </a:rPr>
              <a:t>How do you think other parties and the two governments might have viewed the statement? </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Inferences from the context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8"/>
            </a:pPr>
            <a:r>
              <a:rPr lang="en-GB" sz="1800">
                <a:effectLst/>
                <a:latin typeface="Calibri" panose="020F0502020204030204" pitchFamily="34" charset="0"/>
                <a:ea typeface="Calibri" panose="020F0502020204030204" pitchFamily="34" charset="0"/>
                <a:cs typeface="Times New Roman" panose="02020603050405020304" pitchFamily="18" charset="0"/>
              </a:rPr>
              <a:t>Can we infer anything from the fact that the statement is being made at all? </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Lines of Argument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startAt="9"/>
            </a:pPr>
            <a:r>
              <a:rPr lang="en-GB" sz="1800">
                <a:effectLst/>
                <a:latin typeface="Calibri" panose="020F0502020204030204" pitchFamily="34" charset="0"/>
                <a:ea typeface="Calibri" panose="020F0502020204030204" pitchFamily="34" charset="0"/>
                <a:cs typeface="Times New Roman" panose="02020603050405020304" pitchFamily="18" charset="0"/>
              </a:rPr>
              <a:t>Which historian could use this document as supporting evidence?</a:t>
            </a:r>
            <a:endParaRPr lang="en-GB" dirty="0"/>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26</a:t>
            </a:fld>
            <a:endParaRPr lang="en-GB"/>
          </a:p>
        </p:txBody>
      </p:sp>
    </p:spTree>
    <p:extLst>
      <p:ext uri="{BB962C8B-B14F-4D97-AF65-F5344CB8AC3E}">
        <p14:creationId xmlns:p14="http://schemas.microsoft.com/office/powerpoint/2010/main" val="482462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TNA Catalogue Ref: PREM 49/410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Context notes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Blair became Prime Minister in May 1997 and Ahern became Taoiseach in June 1997. The two leaders had a good working relationship which helped the peace process. In this conversation they refer to a number of developments. Strand One was the creation of a new Assembly to govern Northern Ireland. Strand Two concerned relations between the Irish government and Northern Ireland, and the creation of organisations which would have a role in issues which ran across the border between Northern Ireland and Ireland, such as heritage or cultural bodies.</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Questions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Content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What was the main concern about the North-South bodies?</a:t>
            </a:r>
          </a:p>
          <a:p>
            <a:pPr marL="342900" lvl="0" indent="-342900">
              <a:lnSpc>
                <a:spcPct val="107000"/>
              </a:lnSpc>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Did Ahern and Trimble agree on this issue?</a:t>
            </a:r>
          </a:p>
          <a:p>
            <a:pPr marL="342900" lvl="0" indent="-342900">
              <a:lnSpc>
                <a:spcPct val="107000"/>
              </a:lnSpc>
              <a:spcAft>
                <a:spcPts val="800"/>
              </a:spcAft>
              <a:buFont typeface="+mj-lt"/>
              <a:buAutoNum type="arabicPeriod"/>
            </a:pPr>
            <a:r>
              <a:rPr lang="en-GB" sz="1800">
                <a:effectLst/>
                <a:latin typeface="Calibri" panose="020F0502020204030204" pitchFamily="34" charset="0"/>
                <a:ea typeface="Calibri" panose="020F0502020204030204" pitchFamily="34" charset="0"/>
                <a:cs typeface="Times New Roman" panose="02020603050405020304" pitchFamily="18" charset="0"/>
              </a:rPr>
              <a:t>What other activities of Ahern are described in the notes? </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Inferences from the content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4"/>
            </a:pPr>
            <a:r>
              <a:rPr lang="en-GB" sz="1800">
                <a:effectLst/>
                <a:latin typeface="Calibri" panose="020F0502020204030204" pitchFamily="34" charset="0"/>
                <a:ea typeface="Calibri" panose="020F0502020204030204" pitchFamily="34" charset="0"/>
                <a:cs typeface="Times New Roman" panose="02020603050405020304" pitchFamily="18" charset="0"/>
              </a:rPr>
              <a:t>What can be inferred about Ahern’s influence on Nationalist groups in Northern Ireland? </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Inferences from the context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5"/>
            </a:pPr>
            <a:r>
              <a:rPr lang="en-GB" sz="1800">
                <a:effectLst/>
                <a:latin typeface="Calibri" panose="020F0502020204030204" pitchFamily="34" charset="0"/>
                <a:ea typeface="Calibri" panose="020F0502020204030204" pitchFamily="34" charset="0"/>
                <a:cs typeface="Times New Roman" panose="02020603050405020304" pitchFamily="18" charset="0"/>
              </a:rPr>
              <a:t>What can be inferred about the relationship between Blair and Ahern from this document?</a:t>
            </a:r>
          </a:p>
          <a:p>
            <a:pPr>
              <a:lnSpc>
                <a:spcPct val="107000"/>
              </a:lnSpc>
              <a:spcAft>
                <a:spcPts val="800"/>
              </a:spcAft>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Lines of Argument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6"/>
            </a:pPr>
            <a:r>
              <a:rPr lang="en-GB" sz="1800">
                <a:effectLst/>
                <a:latin typeface="Calibri" panose="020F0502020204030204" pitchFamily="34" charset="0"/>
                <a:ea typeface="Calibri" panose="020F0502020204030204" pitchFamily="34" charset="0"/>
                <a:cs typeface="Times New Roman" panose="02020603050405020304" pitchFamily="18" charset="0"/>
              </a:rPr>
              <a:t>Which historian could use this document as supporting evidence?</a:t>
            </a:r>
          </a:p>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27</a:t>
            </a:fld>
            <a:endParaRPr lang="en-GB"/>
          </a:p>
        </p:txBody>
      </p:sp>
    </p:spTree>
    <p:extLst>
      <p:ext uri="{BB962C8B-B14F-4D97-AF65-F5344CB8AC3E}">
        <p14:creationId xmlns:p14="http://schemas.microsoft.com/office/powerpoint/2010/main" val="75216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84B3B22-D790-4558-AE39-3869363420EB}" type="slidenum">
              <a:rPr lang="en-GB" smtClean="0"/>
              <a:t>3</a:t>
            </a:fld>
            <a:endParaRPr lang="en-GB"/>
          </a:p>
        </p:txBody>
      </p:sp>
    </p:spTree>
    <p:extLst>
      <p:ext uri="{BB962C8B-B14F-4D97-AF65-F5344CB8AC3E}">
        <p14:creationId xmlns:p14="http://schemas.microsoft.com/office/powerpoint/2010/main" val="249054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a:t>
            </a:r>
          </a:p>
          <a:p>
            <a:endParaRPr lang="en-GB" dirty="0"/>
          </a:p>
          <a:p>
            <a:pPr marL="514350" indent="-514350">
              <a:buFont typeface="+mj-lt"/>
              <a:buAutoNum type="arabicPeriod"/>
            </a:pPr>
            <a:r>
              <a:rPr lang="en-GB"/>
              <a:t>What does Henry argue is the most important factor, individual or group?</a:t>
            </a:r>
          </a:p>
          <a:p>
            <a:pPr marL="514350" indent="-514350">
              <a:buFont typeface="+mj-lt"/>
              <a:buAutoNum type="arabicPeriod"/>
            </a:pPr>
            <a:r>
              <a:rPr lang="en-GB"/>
              <a:t>How did this contribute to the peace process and the Belfast (Good Friday) Agreement?</a:t>
            </a:r>
          </a:p>
          <a:p>
            <a:pPr marL="514350" indent="-514350">
              <a:buFont typeface="+mj-lt"/>
              <a:buAutoNum type="arabicPeriod"/>
            </a:pPr>
            <a:r>
              <a:rPr lang="en-GB"/>
              <a:t>What challenges and obstacles had to be overcome?</a:t>
            </a:r>
          </a:p>
          <a:p>
            <a:pPr marL="514350" indent="-514350">
              <a:buFont typeface="+mj-lt"/>
              <a:buAutoNum type="arabicPeriod"/>
            </a:pPr>
            <a:r>
              <a:rPr lang="en-GB"/>
              <a:t>What evidence is given to support this interpretation?</a:t>
            </a:r>
          </a:p>
          <a:p>
            <a:pPr marL="514350" indent="-514350">
              <a:buFont typeface="+mj-lt"/>
              <a:buAutoNum type="arabicPeriod"/>
            </a:pPr>
            <a:r>
              <a:rPr lang="en-GB"/>
              <a:t>Does Henry’s biographical information help to explain this interpretation?</a:t>
            </a:r>
          </a:p>
          <a:p>
            <a:pPr marL="514350" indent="-514350">
              <a:buFont typeface="+mj-lt"/>
              <a:buAutoNum type="arabicPeriod"/>
            </a:pPr>
            <a:r>
              <a:rPr lang="en-GB"/>
              <a:t>From your own knowledge how convincing do you find this interpretation?</a:t>
            </a:r>
          </a:p>
          <a:p>
            <a:pPr marL="514350" indent="-514350">
              <a:buFont typeface="+mj-lt"/>
              <a:buAutoNum type="arabicPeriod"/>
            </a:pPr>
            <a:r>
              <a:rPr lang="en-GB"/>
              <a:t>What further evidence would you want to find in the documents to make the interpretation convincing?</a:t>
            </a:r>
          </a:p>
          <a:p>
            <a:pPr marL="514350" indent="-514350">
              <a:buFont typeface="+mj-lt"/>
              <a:buAutoNum type="arabicPeriod"/>
            </a:pPr>
            <a:r>
              <a:rPr lang="en-GB"/>
              <a:t>If you were to provide a one-word summary of this individual’s contribution, which of these would you choose, or can you think of a better word? </a:t>
            </a:r>
            <a:br>
              <a:rPr lang="en-GB"/>
            </a:br>
            <a:br>
              <a:rPr lang="en-GB"/>
            </a:br>
            <a:r>
              <a:rPr lang="en-GB"/>
              <a:t>Obstructive / Unhelpful / Marginal / Constructive / Helpful / Pragmatic / Visionary / Essential </a:t>
            </a:r>
          </a:p>
        </p:txBody>
      </p:sp>
      <p:sp>
        <p:nvSpPr>
          <p:cNvPr id="4" name="Slide Number Placeholder 3"/>
          <p:cNvSpPr>
            <a:spLocks noGrp="1"/>
          </p:cNvSpPr>
          <p:nvPr>
            <p:ph type="sldNum" sz="quarter" idx="5"/>
          </p:nvPr>
        </p:nvSpPr>
        <p:spPr/>
        <p:txBody>
          <a:bodyPr/>
          <a:lstStyle/>
          <a:p>
            <a:fld id="{584B3B22-D790-4558-AE39-3869363420EB}" type="slidenum">
              <a:rPr lang="en-GB" smtClean="0"/>
              <a:t>5</a:t>
            </a:fld>
            <a:endParaRPr lang="en-GB"/>
          </a:p>
        </p:txBody>
      </p:sp>
    </p:spTree>
    <p:extLst>
      <p:ext uri="{BB962C8B-B14F-4D97-AF65-F5344CB8AC3E}">
        <p14:creationId xmlns:p14="http://schemas.microsoft.com/office/powerpoint/2010/main" val="3838151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4B3B22-D790-4558-AE39-3869363420EB}" type="slidenum">
              <a:rPr lang="en-GB" smtClean="0"/>
              <a:t>6</a:t>
            </a:fld>
            <a:endParaRPr lang="en-GB"/>
          </a:p>
        </p:txBody>
      </p:sp>
    </p:spTree>
    <p:extLst>
      <p:ext uri="{BB962C8B-B14F-4D97-AF65-F5344CB8AC3E}">
        <p14:creationId xmlns:p14="http://schemas.microsoft.com/office/powerpoint/2010/main" val="62285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Questions</a:t>
            </a:r>
          </a:p>
          <a:p>
            <a:endParaRPr lang="en-GB"/>
          </a:p>
          <a:p>
            <a:pPr marL="514350" indent="-514350">
              <a:buFont typeface="+mj-lt"/>
              <a:buAutoNum type="arabicPeriod"/>
            </a:pPr>
            <a:r>
              <a:rPr lang="en-GB"/>
              <a:t>What does Eleanor argue is the most important factor, individual or group?</a:t>
            </a:r>
          </a:p>
          <a:p>
            <a:pPr marL="514350" indent="-514350">
              <a:buFont typeface="+mj-lt"/>
              <a:buAutoNum type="arabicPeriod"/>
            </a:pPr>
            <a:r>
              <a:rPr lang="en-GB"/>
              <a:t>How did this contribute to the peace process and the Belfast (Good Friday) Agreement?</a:t>
            </a:r>
          </a:p>
          <a:p>
            <a:pPr marL="514350" indent="-514350">
              <a:buFont typeface="+mj-lt"/>
              <a:buAutoNum type="arabicPeriod"/>
            </a:pPr>
            <a:r>
              <a:rPr lang="en-GB"/>
              <a:t>What challenges and obstacles had to be overcome?</a:t>
            </a:r>
          </a:p>
          <a:p>
            <a:pPr marL="514350" indent="-514350">
              <a:buFont typeface="+mj-lt"/>
              <a:buAutoNum type="arabicPeriod"/>
            </a:pPr>
            <a:r>
              <a:rPr lang="en-GB"/>
              <a:t>What evidence is given to support this interpretation?</a:t>
            </a:r>
          </a:p>
          <a:p>
            <a:pPr marL="514350" indent="-514350">
              <a:buFont typeface="+mj-lt"/>
              <a:buAutoNum type="arabicPeriod"/>
            </a:pPr>
            <a:r>
              <a:rPr lang="en-GB"/>
              <a:t>Does Eleanor’s biographical information help to explain this interpretation?</a:t>
            </a:r>
          </a:p>
          <a:p>
            <a:pPr marL="514350" indent="-514350">
              <a:buFont typeface="+mj-lt"/>
              <a:buAutoNum type="arabicPeriod"/>
            </a:pPr>
            <a:r>
              <a:rPr lang="en-GB"/>
              <a:t>From your own knowledge how convincing do you find this interpretation?</a:t>
            </a:r>
          </a:p>
          <a:p>
            <a:pPr marL="514350" indent="-514350">
              <a:buFont typeface="+mj-lt"/>
              <a:buAutoNum type="arabicPeriod"/>
            </a:pPr>
            <a:r>
              <a:rPr lang="en-GB"/>
              <a:t>What further evidence would you want to find in the documents to make the interpretation convincing?</a:t>
            </a:r>
          </a:p>
          <a:p>
            <a:pPr marL="514350" indent="-514350">
              <a:buFont typeface="+mj-lt"/>
              <a:buAutoNum type="arabicPeriod"/>
            </a:pPr>
            <a:r>
              <a:rPr lang="en-GB"/>
              <a:t>If you were to provide a one-word summary of this individual’s contribution, which of these would you choose, or can you think of a better word? </a:t>
            </a:r>
            <a:br>
              <a:rPr lang="en-GB"/>
            </a:br>
            <a:br>
              <a:rPr lang="en-GB"/>
            </a:br>
            <a:r>
              <a:rPr lang="en-GB"/>
              <a:t>Obstructive / Unhelpful / Marginal / Constructive / Helpful / Pragmatic / Visionary / Essential </a:t>
            </a:r>
          </a:p>
        </p:txBody>
      </p:sp>
      <p:sp>
        <p:nvSpPr>
          <p:cNvPr id="4" name="Slide Number Placeholder 3"/>
          <p:cNvSpPr>
            <a:spLocks noGrp="1"/>
          </p:cNvSpPr>
          <p:nvPr>
            <p:ph type="sldNum" sz="quarter" idx="5"/>
          </p:nvPr>
        </p:nvSpPr>
        <p:spPr/>
        <p:txBody>
          <a:bodyPr/>
          <a:lstStyle/>
          <a:p>
            <a:fld id="{584B3B22-D790-4558-AE39-3869363420EB}" type="slidenum">
              <a:rPr lang="en-GB" smtClean="0"/>
              <a:t>7</a:t>
            </a:fld>
            <a:endParaRPr lang="en-GB"/>
          </a:p>
        </p:txBody>
      </p:sp>
    </p:spTree>
    <p:extLst>
      <p:ext uri="{BB962C8B-B14F-4D97-AF65-F5344CB8AC3E}">
        <p14:creationId xmlns:p14="http://schemas.microsoft.com/office/powerpoint/2010/main" val="2434391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4B3B22-D790-4558-AE39-3869363420EB}" type="slidenum">
              <a:rPr lang="en-GB" smtClean="0"/>
              <a:t>8</a:t>
            </a:fld>
            <a:endParaRPr lang="en-GB"/>
          </a:p>
        </p:txBody>
      </p:sp>
    </p:spTree>
    <p:extLst>
      <p:ext uri="{BB962C8B-B14F-4D97-AF65-F5344CB8AC3E}">
        <p14:creationId xmlns:p14="http://schemas.microsoft.com/office/powerpoint/2010/main" val="3262531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a:t>
            </a:r>
          </a:p>
          <a:p>
            <a:endParaRPr lang="en-GB" dirty="0"/>
          </a:p>
          <a:p>
            <a:pPr marL="514350" indent="-514350">
              <a:buFont typeface="+mj-lt"/>
              <a:buAutoNum type="arabicPeriod"/>
            </a:pPr>
            <a:r>
              <a:rPr lang="en-GB"/>
              <a:t>What does Tom argue is the most important factor, individual or group?</a:t>
            </a:r>
          </a:p>
          <a:p>
            <a:pPr marL="514350" indent="-514350">
              <a:buFont typeface="+mj-lt"/>
              <a:buAutoNum type="arabicPeriod"/>
            </a:pPr>
            <a:r>
              <a:rPr lang="en-GB"/>
              <a:t>How did this contribute to the peace process and the Belfast (Good Friday) Agreement?</a:t>
            </a:r>
          </a:p>
          <a:p>
            <a:pPr marL="514350" indent="-514350">
              <a:buFont typeface="+mj-lt"/>
              <a:buAutoNum type="arabicPeriod"/>
            </a:pPr>
            <a:r>
              <a:rPr lang="en-GB"/>
              <a:t>What challenges and obstacles had to be overcome?</a:t>
            </a:r>
          </a:p>
          <a:p>
            <a:pPr marL="514350" indent="-514350">
              <a:buFont typeface="+mj-lt"/>
              <a:buAutoNum type="arabicPeriod"/>
            </a:pPr>
            <a:r>
              <a:rPr lang="en-GB"/>
              <a:t>What evidence is given to support this interpretation?</a:t>
            </a:r>
          </a:p>
          <a:p>
            <a:pPr marL="514350" indent="-514350">
              <a:buFont typeface="+mj-lt"/>
              <a:buAutoNum type="arabicPeriod"/>
            </a:pPr>
            <a:r>
              <a:rPr lang="en-GB"/>
              <a:t>Does Tom’s biographical information help to explain this interpretation?</a:t>
            </a:r>
          </a:p>
          <a:p>
            <a:pPr marL="514350" indent="-514350">
              <a:buFont typeface="+mj-lt"/>
              <a:buAutoNum type="arabicPeriod"/>
            </a:pPr>
            <a:r>
              <a:rPr lang="en-GB"/>
              <a:t>From your own knowledge how convincing do you find this interpretation?</a:t>
            </a:r>
          </a:p>
          <a:p>
            <a:pPr marL="514350" indent="-514350">
              <a:buFont typeface="+mj-lt"/>
              <a:buAutoNum type="arabicPeriod"/>
            </a:pPr>
            <a:r>
              <a:rPr lang="en-GB"/>
              <a:t>What further evidence would you want to find in the documents to make the interpretation convincing?</a:t>
            </a:r>
          </a:p>
          <a:p>
            <a:pPr marL="514350" indent="-514350">
              <a:buFont typeface="+mj-lt"/>
              <a:buAutoNum type="arabicPeriod"/>
            </a:pPr>
            <a:r>
              <a:rPr lang="en-GB"/>
              <a:t>If you were to provide a one-word summary of this individual’s contribution, which of these would you choose, or can you think of a better word? </a:t>
            </a:r>
            <a:br>
              <a:rPr lang="en-GB"/>
            </a:br>
            <a:br>
              <a:rPr lang="en-GB"/>
            </a:br>
            <a:r>
              <a:rPr lang="en-GB"/>
              <a:t>Obstructive / Unhelpful / Marginal / Constructive / Helpful / Pragmatic / Visionary / Essential </a:t>
            </a:r>
          </a:p>
        </p:txBody>
      </p:sp>
      <p:sp>
        <p:nvSpPr>
          <p:cNvPr id="4" name="Slide Number Placeholder 3"/>
          <p:cNvSpPr>
            <a:spLocks noGrp="1"/>
          </p:cNvSpPr>
          <p:nvPr>
            <p:ph type="sldNum" sz="quarter" idx="5"/>
          </p:nvPr>
        </p:nvSpPr>
        <p:spPr/>
        <p:txBody>
          <a:bodyPr/>
          <a:lstStyle/>
          <a:p>
            <a:fld id="{584B3B22-D790-4558-AE39-3869363420EB}" type="slidenum">
              <a:rPr lang="en-GB" smtClean="0"/>
              <a:t>9</a:t>
            </a:fld>
            <a:endParaRPr lang="en-GB"/>
          </a:p>
        </p:txBody>
      </p:sp>
    </p:spTree>
    <p:extLst>
      <p:ext uri="{BB962C8B-B14F-4D97-AF65-F5344CB8AC3E}">
        <p14:creationId xmlns:p14="http://schemas.microsoft.com/office/powerpoint/2010/main" val="636737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Questions</a:t>
            </a:r>
          </a:p>
          <a:p>
            <a:endParaRPr lang="en-GB"/>
          </a:p>
          <a:p>
            <a:pPr marL="514350" indent="-514350">
              <a:buFont typeface="+mj-lt"/>
              <a:buAutoNum type="arabicPeriod"/>
            </a:pPr>
            <a:r>
              <a:rPr lang="en-GB"/>
              <a:t>What does Caoimhe argue is the most important factor, individual or group?</a:t>
            </a:r>
          </a:p>
          <a:p>
            <a:pPr marL="514350" indent="-514350">
              <a:buFont typeface="+mj-lt"/>
              <a:buAutoNum type="arabicPeriod"/>
            </a:pPr>
            <a:r>
              <a:rPr lang="en-GB"/>
              <a:t>How did this contribute to the peace process and the Belfast (Good Friday) Agreement?</a:t>
            </a:r>
          </a:p>
          <a:p>
            <a:pPr marL="514350" indent="-514350">
              <a:buFont typeface="+mj-lt"/>
              <a:buAutoNum type="arabicPeriod"/>
            </a:pPr>
            <a:r>
              <a:rPr lang="en-GB"/>
              <a:t>What challenges and obstacles had to be overcome?</a:t>
            </a:r>
          </a:p>
          <a:p>
            <a:pPr marL="514350" indent="-514350">
              <a:buFont typeface="+mj-lt"/>
              <a:buAutoNum type="arabicPeriod"/>
            </a:pPr>
            <a:r>
              <a:rPr lang="en-GB"/>
              <a:t>What evidence is given to support this interpretation?</a:t>
            </a:r>
          </a:p>
          <a:p>
            <a:pPr marL="514350" indent="-514350">
              <a:buFont typeface="+mj-lt"/>
              <a:buAutoNum type="arabicPeriod"/>
            </a:pPr>
            <a:r>
              <a:rPr lang="en-GB"/>
              <a:t>Does Caoimhe’s biographical information help to explain this interpretation?</a:t>
            </a:r>
          </a:p>
          <a:p>
            <a:pPr marL="514350" indent="-514350">
              <a:buFont typeface="+mj-lt"/>
              <a:buAutoNum type="arabicPeriod"/>
            </a:pPr>
            <a:r>
              <a:rPr lang="en-GB"/>
              <a:t>From your own knowledge how convincing do you find this interpretation?</a:t>
            </a:r>
          </a:p>
          <a:p>
            <a:pPr marL="514350" indent="-514350">
              <a:buFont typeface="+mj-lt"/>
              <a:buAutoNum type="arabicPeriod"/>
            </a:pPr>
            <a:r>
              <a:rPr lang="en-GB"/>
              <a:t>What further evidence would you want to find in the documents to make the interpretation convincing?</a:t>
            </a:r>
          </a:p>
          <a:p>
            <a:pPr marL="514350" indent="-514350">
              <a:buFont typeface="+mj-lt"/>
              <a:buAutoNum type="arabicPeriod"/>
            </a:pPr>
            <a:r>
              <a:rPr lang="en-GB"/>
              <a:t>If you were to provide a one-word summary of this individual’s contribution, which of these would you choose, or can you think of a better word? </a:t>
            </a:r>
            <a:br>
              <a:rPr lang="en-GB"/>
            </a:br>
            <a:br>
              <a:rPr lang="en-GB"/>
            </a:br>
            <a:r>
              <a:rPr lang="en-GB"/>
              <a:t>Obstructive / Unhelpful / Marginal / Constructive / Helpful / Pragmatic / Visionary / Essential </a:t>
            </a:r>
          </a:p>
        </p:txBody>
      </p:sp>
      <p:sp>
        <p:nvSpPr>
          <p:cNvPr id="4" name="Slide Number Placeholder 3"/>
          <p:cNvSpPr>
            <a:spLocks noGrp="1"/>
          </p:cNvSpPr>
          <p:nvPr>
            <p:ph type="sldNum" sz="quarter" idx="5"/>
          </p:nvPr>
        </p:nvSpPr>
        <p:spPr/>
        <p:txBody>
          <a:bodyPr/>
          <a:lstStyle/>
          <a:p>
            <a:fld id="{584B3B22-D790-4558-AE39-3869363420EB}" type="slidenum">
              <a:rPr lang="en-GB" smtClean="0"/>
              <a:t>11</a:t>
            </a:fld>
            <a:endParaRPr lang="en-GB"/>
          </a:p>
        </p:txBody>
      </p:sp>
    </p:spTree>
    <p:extLst>
      <p:ext uri="{BB962C8B-B14F-4D97-AF65-F5344CB8AC3E}">
        <p14:creationId xmlns:p14="http://schemas.microsoft.com/office/powerpoint/2010/main" val="421915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 slide">
    <p:bg>
      <p:bgPr>
        <a:solidFill>
          <a:srgbClr val="A0CADC"/>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2"/>
          </p:nvPr>
        </p:nvSpPr>
        <p:spPr>
          <a:xfrm>
            <a:off x="647700" y="501671"/>
            <a:ext cx="9145587" cy="725487"/>
          </a:xfrm>
          <a:prstGeom prst="rect">
            <a:avLst/>
          </a:prstGeom>
          <a:solidFill>
            <a:srgbClr val="002381"/>
          </a:solidFill>
          <a:ln>
            <a:solidFill>
              <a:srgbClr val="002381"/>
            </a:solidFill>
          </a:ln>
        </p:spPr>
        <p:txBody>
          <a:bodyPr anchor="ctr"/>
          <a:lstStyle>
            <a:lvl1pPr marL="0" indent="0">
              <a:buNone/>
              <a:defRPr sz="4000" b="1" baseline="0">
                <a:ln>
                  <a:solidFill>
                    <a:srgbClr val="A0CADC"/>
                  </a:solidFill>
                </a:ln>
                <a:solidFill>
                  <a:srgbClr val="A0CADC"/>
                </a:solidFill>
                <a:effectLst/>
                <a:latin typeface="Arial" panose="020B0604020202020204" pitchFamily="34" charset="0"/>
                <a:ea typeface="Roboto Mono" pitchFamily="2" charset="0"/>
                <a:cs typeface="Arial" panose="020B0604020202020204" pitchFamily="34" charset="0"/>
              </a:defRPr>
            </a:lvl1pPr>
          </a:lstStyle>
          <a:p>
            <a:pPr lvl="0"/>
            <a:endParaRPr lang="en-GB"/>
          </a:p>
        </p:txBody>
      </p:sp>
      <p:sp>
        <p:nvSpPr>
          <p:cNvPr id="6" name="Text Placeholder 13"/>
          <p:cNvSpPr>
            <a:spLocks noGrp="1"/>
          </p:cNvSpPr>
          <p:nvPr>
            <p:ph type="body" sz="quarter" idx="13"/>
          </p:nvPr>
        </p:nvSpPr>
        <p:spPr>
          <a:xfrm>
            <a:off x="647700" y="1352550"/>
            <a:ext cx="10934700" cy="4829175"/>
          </a:xfrm>
          <a:prstGeom prst="rect">
            <a:avLst/>
          </a:prstGeom>
        </p:spPr>
        <p:txBody>
          <a:bodyPr/>
          <a:lstStyle>
            <a:lvl1pPr marL="457200" indent="-457200">
              <a:spcBef>
                <a:spcPts val="0"/>
              </a:spcBef>
              <a:spcAft>
                <a:spcPts val="1200"/>
              </a:spcAft>
              <a:buFont typeface="Arial" panose="020B0604020202020204" pitchFamily="34" charset="0"/>
              <a:buChar char="•"/>
              <a:defRPr sz="3200">
                <a:solidFill>
                  <a:srgbClr val="002381"/>
                </a:solidFill>
              </a:defRPr>
            </a:lvl1pPr>
          </a:lstStyle>
          <a:p>
            <a:pPr lvl="0"/>
            <a:endParaRPr lang="en-GB"/>
          </a:p>
        </p:txBody>
      </p:sp>
    </p:spTree>
    <p:extLst>
      <p:ext uri="{BB962C8B-B14F-4D97-AF65-F5344CB8AC3E}">
        <p14:creationId xmlns:p14="http://schemas.microsoft.com/office/powerpoint/2010/main" val="2040587620"/>
      </p:ext>
    </p:extLst>
  </p:cSld>
  <p:clrMapOvr>
    <a:masterClrMapping/>
  </p:clrMapOvr>
  <p:extLst>
    <p:ext uri="{DCECCB84-F9BA-43D5-87BE-67443E8EF086}">
      <p15:sldGuideLst xmlns:p15="http://schemas.microsoft.com/office/powerpoint/2012/main">
        <p15:guide id="1" orient="horz" pos="2636">
          <p15:clr>
            <a:srgbClr val="FBAE40"/>
          </p15:clr>
        </p15:guide>
        <p15:guide id="2" pos="7106">
          <p15:clr>
            <a:srgbClr val="FBAE40"/>
          </p15:clr>
        </p15:guide>
        <p15:guide id="3" orient="horz" pos="414">
          <p15:clr>
            <a:srgbClr val="FBAE40"/>
          </p15:clr>
        </p15:guide>
        <p15:guide id="4" orient="horz" pos="731">
          <p15:clr>
            <a:srgbClr val="FBAE40"/>
          </p15:clr>
        </p15:guide>
        <p15:guide id="5" orient="horz" pos="1049">
          <p15:clr>
            <a:srgbClr val="FBAE40"/>
          </p15:clr>
        </p15:guide>
        <p15:guide id="6" orient="horz" pos="1366">
          <p15:clr>
            <a:srgbClr val="FBAE40"/>
          </p15:clr>
        </p15:guide>
        <p15:guide id="7" orient="horz" pos="1684">
          <p15:clr>
            <a:srgbClr val="FBAE40"/>
          </p15:clr>
        </p15:guide>
        <p15:guide id="8" orient="horz" pos="2001">
          <p15:clr>
            <a:srgbClr val="FBAE40"/>
          </p15:clr>
        </p15:guide>
        <p15:guide id="9" orient="horz" pos="2319">
          <p15:clr>
            <a:srgbClr val="FBAE40"/>
          </p15:clr>
        </p15:guide>
        <p15:guide id="10" orient="horz" pos="2954">
          <p15:clr>
            <a:srgbClr val="FBAE40"/>
          </p15:clr>
        </p15:guide>
        <p15:guide id="11" orient="horz" pos="3271">
          <p15:clr>
            <a:srgbClr val="FBAE40"/>
          </p15:clr>
        </p15:guide>
        <p15:guide id="12" orient="horz" pos="3589">
          <p15:clr>
            <a:srgbClr val="FBAE40"/>
          </p15:clr>
        </p15:guide>
        <p15:guide id="13" orient="horz" pos="3906">
          <p15:clr>
            <a:srgbClr val="FBAE40"/>
          </p15:clr>
        </p15:guide>
        <p15:guide id="14"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py slide">
    <p:bg>
      <p:bgPr>
        <a:solidFill>
          <a:srgbClr val="A0CADC"/>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2"/>
          </p:nvPr>
        </p:nvSpPr>
        <p:spPr>
          <a:xfrm>
            <a:off x="5551714" y="1352550"/>
            <a:ext cx="6130212" cy="725487"/>
          </a:xfrm>
          <a:prstGeom prst="rect">
            <a:avLst/>
          </a:prstGeom>
          <a:solidFill>
            <a:srgbClr val="002381"/>
          </a:solidFill>
          <a:ln>
            <a:solidFill>
              <a:srgbClr val="002381"/>
            </a:solidFill>
          </a:ln>
        </p:spPr>
        <p:txBody>
          <a:bodyPr anchor="ctr"/>
          <a:lstStyle>
            <a:lvl1pPr marL="0" indent="0">
              <a:buNone/>
              <a:defRPr sz="4000" b="1" baseline="0">
                <a:ln>
                  <a:solidFill>
                    <a:srgbClr val="A0CADC"/>
                  </a:solidFill>
                </a:ln>
                <a:solidFill>
                  <a:schemeClr val="bg1"/>
                </a:solidFill>
                <a:effectLst/>
                <a:latin typeface="Arial" panose="020B0604020202020204" pitchFamily="34" charset="0"/>
                <a:ea typeface="Roboto Mono" pitchFamily="2" charset="0"/>
                <a:cs typeface="Arial" panose="020B0604020202020204" pitchFamily="34" charset="0"/>
              </a:defRPr>
            </a:lvl1pPr>
          </a:lstStyle>
          <a:p>
            <a:pPr lvl="0"/>
            <a:endParaRPr lang="en-GB"/>
          </a:p>
        </p:txBody>
      </p:sp>
      <p:sp>
        <p:nvSpPr>
          <p:cNvPr id="6" name="Text Placeholder 13"/>
          <p:cNvSpPr>
            <a:spLocks noGrp="1"/>
          </p:cNvSpPr>
          <p:nvPr>
            <p:ph type="body" sz="quarter" idx="13"/>
          </p:nvPr>
        </p:nvSpPr>
        <p:spPr>
          <a:xfrm>
            <a:off x="5551713" y="2388637"/>
            <a:ext cx="6130213" cy="3793088"/>
          </a:xfrm>
          <a:prstGeom prst="rect">
            <a:avLst/>
          </a:prstGeom>
          <a:solidFill>
            <a:srgbClr val="FFFFFF">
              <a:alpha val="89804"/>
            </a:srgbClr>
          </a:solidFill>
        </p:spPr>
        <p:txBody>
          <a:bodyPr/>
          <a:lstStyle>
            <a:lvl1pPr marL="457200" indent="-457200">
              <a:spcBef>
                <a:spcPts val="0"/>
              </a:spcBef>
              <a:spcAft>
                <a:spcPts val="1200"/>
              </a:spcAft>
              <a:buFont typeface="Arial" panose="020B0604020202020204" pitchFamily="34" charset="0"/>
              <a:buChar char="•"/>
              <a:defRPr sz="3200">
                <a:solidFill>
                  <a:srgbClr val="002381"/>
                </a:solidFill>
              </a:defRPr>
            </a:lvl1pPr>
          </a:lstStyle>
          <a:p>
            <a:pPr lvl="0"/>
            <a:endParaRPr lang="en-GB"/>
          </a:p>
        </p:txBody>
      </p:sp>
      <p:sp>
        <p:nvSpPr>
          <p:cNvPr id="3" name="Picture Placeholder 2">
            <a:extLst>
              <a:ext uri="{FF2B5EF4-FFF2-40B4-BE49-F238E27FC236}">
                <a16:creationId xmlns:a16="http://schemas.microsoft.com/office/drawing/2014/main" id="{54E5B1AB-B8E5-5D47-9C18-C833E9AC4C97}"/>
              </a:ext>
            </a:extLst>
          </p:cNvPr>
          <p:cNvSpPr>
            <a:spLocks noGrp="1"/>
          </p:cNvSpPr>
          <p:nvPr>
            <p:ph type="pic" sz="quarter" idx="14"/>
          </p:nvPr>
        </p:nvSpPr>
        <p:spPr>
          <a:xfrm>
            <a:off x="363538" y="382588"/>
            <a:ext cx="4973637" cy="6186487"/>
          </a:xfrm>
          <a:prstGeom prst="rect">
            <a:avLst/>
          </a:prstGeom>
        </p:spPr>
        <p:txBody>
          <a:bodyPr/>
          <a:lstStyle/>
          <a:p>
            <a:endParaRPr lang="en-GB"/>
          </a:p>
        </p:txBody>
      </p:sp>
    </p:spTree>
    <p:extLst>
      <p:ext uri="{BB962C8B-B14F-4D97-AF65-F5344CB8AC3E}">
        <p14:creationId xmlns:p14="http://schemas.microsoft.com/office/powerpoint/2010/main" val="4219001930"/>
      </p:ext>
    </p:extLst>
  </p:cSld>
  <p:clrMapOvr>
    <a:masterClrMapping/>
  </p:clrMapOvr>
  <p:extLst>
    <p:ext uri="{DCECCB84-F9BA-43D5-87BE-67443E8EF086}">
      <p15:sldGuideLst xmlns:p15="http://schemas.microsoft.com/office/powerpoint/2012/main">
        <p15:guide id="1" orient="horz" pos="2636">
          <p15:clr>
            <a:srgbClr val="FBAE40"/>
          </p15:clr>
        </p15:guide>
        <p15:guide id="2" pos="7106">
          <p15:clr>
            <a:srgbClr val="FBAE40"/>
          </p15:clr>
        </p15:guide>
        <p15:guide id="3" orient="horz" pos="414">
          <p15:clr>
            <a:srgbClr val="FBAE40"/>
          </p15:clr>
        </p15:guide>
        <p15:guide id="4" orient="horz" pos="731">
          <p15:clr>
            <a:srgbClr val="FBAE40"/>
          </p15:clr>
        </p15:guide>
        <p15:guide id="5" orient="horz" pos="1049">
          <p15:clr>
            <a:srgbClr val="FBAE40"/>
          </p15:clr>
        </p15:guide>
        <p15:guide id="6" orient="horz" pos="1366">
          <p15:clr>
            <a:srgbClr val="FBAE40"/>
          </p15:clr>
        </p15:guide>
        <p15:guide id="7" orient="horz" pos="1684">
          <p15:clr>
            <a:srgbClr val="FBAE40"/>
          </p15:clr>
        </p15:guide>
        <p15:guide id="8" orient="horz" pos="2001">
          <p15:clr>
            <a:srgbClr val="FBAE40"/>
          </p15:clr>
        </p15:guide>
        <p15:guide id="9" orient="horz" pos="2319">
          <p15:clr>
            <a:srgbClr val="FBAE40"/>
          </p15:clr>
        </p15:guide>
        <p15:guide id="10" orient="horz" pos="2954">
          <p15:clr>
            <a:srgbClr val="FBAE40"/>
          </p15:clr>
        </p15:guide>
        <p15:guide id="11" orient="horz" pos="3271">
          <p15:clr>
            <a:srgbClr val="FBAE40"/>
          </p15:clr>
        </p15:guide>
        <p15:guide id="12" orient="horz" pos="3589">
          <p15:clr>
            <a:srgbClr val="FBAE40"/>
          </p15:clr>
        </p15:guide>
        <p15:guide id="13" orient="horz" pos="3906">
          <p15:clr>
            <a:srgbClr val="FBAE40"/>
          </p15:clr>
        </p15:guide>
        <p15:guide id="14"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A0CADC"/>
        </a:solidFill>
        <a:effectLst/>
      </p:bgPr>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8CC47BF2-E2BC-7D6B-2624-DEB15156D2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12" y="5283203"/>
            <a:ext cx="1698202" cy="16982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180" y="5379530"/>
            <a:ext cx="1364601" cy="1364601"/>
          </a:xfrm>
          <a:prstGeom prst="rect">
            <a:avLst/>
          </a:prstGeom>
        </p:spPr>
      </p:pic>
    </p:spTree>
    <p:extLst>
      <p:ext uri="{BB962C8B-B14F-4D97-AF65-F5344CB8AC3E}">
        <p14:creationId xmlns:p14="http://schemas.microsoft.com/office/powerpoint/2010/main" val="32513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A0CAD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375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A0CADC"/>
        </a:solid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DFD0AFE8-C562-F106-7C51-6590C3123F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12" y="5283203"/>
            <a:ext cx="1698202" cy="16982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180" y="5379530"/>
            <a:ext cx="1364601" cy="1364601"/>
          </a:xfrm>
          <a:prstGeom prst="rect">
            <a:avLst/>
          </a:prstGeom>
        </p:spPr>
      </p:pic>
    </p:spTree>
    <p:extLst>
      <p:ext uri="{BB962C8B-B14F-4D97-AF65-F5344CB8AC3E}">
        <p14:creationId xmlns:p14="http://schemas.microsoft.com/office/powerpoint/2010/main" val="237289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A0CAD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771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5164975" cy="2387600"/>
          </a:xfrm>
        </p:spPr>
        <p:txBody>
          <a:bodyPr anchor="b"/>
          <a:lstStyle>
            <a:lvl1pPr algn="ctr">
              <a:defRPr sz="4800">
                <a:solidFill>
                  <a:schemeClr val="bg1"/>
                </a:solidFill>
              </a:defRPr>
            </a:lvl1pPr>
          </a:lstStyle>
          <a:p>
            <a:r>
              <a:rPr lang="en-US"/>
              <a:t>Lesson Title</a:t>
            </a:r>
            <a:endParaRPr lang="en-GB"/>
          </a:p>
        </p:txBody>
      </p:sp>
      <p:sp>
        <p:nvSpPr>
          <p:cNvPr id="3" name="Subtitle 2"/>
          <p:cNvSpPr>
            <a:spLocks noGrp="1"/>
          </p:cNvSpPr>
          <p:nvPr>
            <p:ph type="subTitle" idx="1" hasCustomPrompt="1"/>
          </p:nvPr>
        </p:nvSpPr>
        <p:spPr>
          <a:xfrm>
            <a:off x="1524000" y="3602038"/>
            <a:ext cx="5164975"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Enquiry Question</a:t>
            </a:r>
            <a:endParaRPr lang="en-GB"/>
          </a:p>
        </p:txBody>
      </p:sp>
      <p:sp>
        <p:nvSpPr>
          <p:cNvPr id="8" name="Picture Placeholder 7"/>
          <p:cNvSpPr>
            <a:spLocks noGrp="1"/>
          </p:cNvSpPr>
          <p:nvPr>
            <p:ph type="pic" sz="quarter" idx="10"/>
          </p:nvPr>
        </p:nvSpPr>
        <p:spPr>
          <a:xfrm>
            <a:off x="7032625" y="0"/>
            <a:ext cx="5159375" cy="6858000"/>
          </a:xfrm>
          <a:solidFill>
            <a:schemeClr val="accent4">
              <a:lumMod val="20000"/>
              <a:lumOff val="80000"/>
            </a:schemeClr>
          </a:solidFill>
        </p:spPr>
        <p:txBody>
          <a:bodyPr/>
          <a:lstStyle/>
          <a:p>
            <a:r>
              <a:rPr lang="en-US"/>
              <a:t>Click icon to add picture</a:t>
            </a:r>
            <a:endParaRPr lang="en-GB"/>
          </a:p>
        </p:txBody>
      </p:sp>
    </p:spTree>
    <p:extLst>
      <p:ext uri="{BB962C8B-B14F-4D97-AF65-F5344CB8AC3E}">
        <p14:creationId xmlns:p14="http://schemas.microsoft.com/office/powerpoint/2010/main" val="312200772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0CADC"/>
        </a:solidFill>
        <a:effectLst/>
      </p:bgPr>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4EB74C1F-7756-0677-2136-5B55F74F0E6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7027" b="7203"/>
          <a:stretch/>
        </p:blipFill>
        <p:spPr>
          <a:xfrm>
            <a:off x="344528" y="2386692"/>
            <a:ext cx="8813660" cy="4252233"/>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8F993028-6070-1E3F-11B7-84861DE4CEA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49415" b="7204"/>
          <a:stretch/>
        </p:blipFill>
        <p:spPr>
          <a:xfrm>
            <a:off x="344528" y="297180"/>
            <a:ext cx="8813660" cy="2150745"/>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3DB2F45D-CBC6-E809-2EA3-E21458A9A0A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7027" r="71117" b="7203"/>
          <a:stretch/>
        </p:blipFill>
        <p:spPr>
          <a:xfrm>
            <a:off x="9320888" y="2386692"/>
            <a:ext cx="2545632" cy="4252233"/>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4EEBBBF2-C366-68F3-D135-CC3217F161F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49415" r="71117" b="7204"/>
          <a:stretch/>
        </p:blipFill>
        <p:spPr>
          <a:xfrm>
            <a:off x="9320888" y="297180"/>
            <a:ext cx="2545632" cy="2150745"/>
          </a:xfrm>
          <a:prstGeom prst="rect">
            <a:avLst/>
          </a:prstGeom>
        </p:spPr>
      </p:pic>
    </p:spTree>
    <p:extLst>
      <p:ext uri="{BB962C8B-B14F-4D97-AF65-F5344CB8AC3E}">
        <p14:creationId xmlns:p14="http://schemas.microsoft.com/office/powerpoint/2010/main" val="4249958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Roboto Mono" pitchFamily="2" charset="0"/>
          <a:ea typeface="Roboto Mono"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6">
          <p15:clr>
            <a:srgbClr val="F26B43"/>
          </p15:clr>
        </p15:guide>
        <p15:guide id="2" pos="3840">
          <p15:clr>
            <a:srgbClr val="F26B43"/>
          </p15:clr>
        </p15:guide>
        <p15:guide id="3" pos="7582">
          <p15:clr>
            <a:srgbClr val="F26B43"/>
          </p15:clr>
        </p15:guide>
        <p15:guide id="4" pos="7106">
          <p15:clr>
            <a:srgbClr val="F26B43"/>
          </p15:clr>
        </p15:guide>
        <p15:guide id="5" pos="5700">
          <p15:clr>
            <a:srgbClr val="F26B43"/>
          </p15:clr>
        </p15:guide>
        <p15:guide id="6" pos="5246">
          <p15:clr>
            <a:srgbClr val="F26B43"/>
          </p15:clr>
        </p15:guide>
        <p15:guide id="7" pos="4770">
          <p15:clr>
            <a:srgbClr val="F26B43"/>
          </p15:clr>
        </p15:guide>
        <p15:guide id="8" pos="3364">
          <p15:clr>
            <a:srgbClr val="F26B43"/>
          </p15:clr>
        </p15:guide>
        <p15:guide id="9" pos="2910">
          <p15:clr>
            <a:srgbClr val="F26B43"/>
          </p15:clr>
        </p15:guide>
        <p15:guide id="10" pos="2434">
          <p15:clr>
            <a:srgbClr val="F26B43"/>
          </p15:clr>
        </p15:guide>
        <p15:guide id="11" pos="1958">
          <p15:clr>
            <a:srgbClr val="F26B43"/>
          </p15:clr>
        </p15:guide>
        <p15:guide id="12" pos="1504">
          <p15:clr>
            <a:srgbClr val="F26B43"/>
          </p15:clr>
        </p15:guide>
        <p15:guide id="13" pos="1028">
          <p15:clr>
            <a:srgbClr val="F26B43"/>
          </p15:clr>
        </p15:guide>
        <p15:guide id="14" pos="574">
          <p15:clr>
            <a:srgbClr val="F26B43"/>
          </p15:clr>
        </p15:guide>
        <p15:guide id="15" pos="98">
          <p15:clr>
            <a:srgbClr val="F26B43"/>
          </p15:clr>
        </p15:guide>
        <p15:guide id="16" pos="4294">
          <p15:clr>
            <a:srgbClr val="F26B43"/>
          </p15:clr>
        </p15:guide>
        <p15:guide id="17" pos="6176">
          <p15:clr>
            <a:srgbClr val="F26B43"/>
          </p15:clr>
        </p15:guide>
        <p15:guide id="18" pos="6652">
          <p15:clr>
            <a:srgbClr val="F26B43"/>
          </p15:clr>
        </p15:guide>
        <p15:guide id="19" orient="horz" pos="414">
          <p15:clr>
            <a:srgbClr val="F26B43"/>
          </p15:clr>
        </p15:guide>
        <p15:guide id="20" orient="horz" pos="731">
          <p15:clr>
            <a:srgbClr val="F26B43"/>
          </p15:clr>
        </p15:guide>
        <p15:guide id="21" orient="horz" pos="1049">
          <p15:clr>
            <a:srgbClr val="F26B43"/>
          </p15:clr>
        </p15:guide>
        <p15:guide id="22" orient="horz" pos="1366">
          <p15:clr>
            <a:srgbClr val="F26B43"/>
          </p15:clr>
        </p15:guide>
        <p15:guide id="23" orient="horz" pos="1684">
          <p15:clr>
            <a:srgbClr val="F26B43"/>
          </p15:clr>
        </p15:guide>
        <p15:guide id="24" orient="horz" pos="2001">
          <p15:clr>
            <a:srgbClr val="F26B43"/>
          </p15:clr>
        </p15:guide>
        <p15:guide id="25" orient="horz" pos="2319">
          <p15:clr>
            <a:srgbClr val="F26B43"/>
          </p15:clr>
        </p15:guide>
        <p15:guide id="26" orient="horz" pos="2636">
          <p15:clr>
            <a:srgbClr val="F26B43"/>
          </p15:clr>
        </p15:guide>
        <p15:guide id="27" orient="horz" pos="2954">
          <p15:clr>
            <a:srgbClr val="F26B43"/>
          </p15:clr>
        </p15:guide>
        <p15:guide id="28" orient="horz" pos="3271">
          <p15:clr>
            <a:srgbClr val="F26B43"/>
          </p15:clr>
        </p15:guide>
        <p15:guide id="29" orient="horz" pos="3589">
          <p15:clr>
            <a:srgbClr val="F26B43"/>
          </p15:clr>
        </p15:guide>
        <p15:guide id="30" orient="horz" pos="3906">
          <p15:clr>
            <a:srgbClr val="F26B43"/>
          </p15:clr>
        </p15:guide>
        <p15:guide id="31" orient="horz" pos="422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1498833" y="1490008"/>
            <a:ext cx="9194334" cy="1938992"/>
          </a:xfrm>
          <a:prstGeom prst="rect">
            <a:avLst/>
          </a:prstGeom>
          <a:solidFill>
            <a:srgbClr val="002381"/>
          </a:solidFill>
          <a:ln>
            <a:solidFill>
              <a:srgbClr val="00238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What was the most important factor which led to the achievement of the Belfast (Good Friday) Agreement?</a:t>
            </a:r>
          </a:p>
        </p:txBody>
      </p:sp>
      <p:sp>
        <p:nvSpPr>
          <p:cNvPr id="3" name="TextBox 2">
            <a:extLst>
              <a:ext uri="{FF2B5EF4-FFF2-40B4-BE49-F238E27FC236}">
                <a16:creationId xmlns:a16="http://schemas.microsoft.com/office/drawing/2014/main" id="{85CBADF8-E315-6A23-D71A-917188F98B48}"/>
              </a:ext>
            </a:extLst>
          </p:cNvPr>
          <p:cNvSpPr txBox="1"/>
          <p:nvPr/>
        </p:nvSpPr>
        <p:spPr>
          <a:xfrm>
            <a:off x="1498833" y="3554071"/>
            <a:ext cx="9194334" cy="830997"/>
          </a:xfrm>
          <a:prstGeom prst="rect">
            <a:avLst/>
          </a:prstGeom>
          <a:solidFill>
            <a:srgbClr val="002381"/>
          </a:solidFill>
        </p:spPr>
        <p:txBody>
          <a:bodyPr wrap="square">
            <a:spAutoFit/>
          </a:bodyPr>
          <a:lstStyle/>
          <a:p>
            <a:pPr algn="ctr"/>
            <a:r>
              <a:rPr lang="en-GB" sz="2400">
                <a:solidFill>
                  <a:schemeClr val="bg1"/>
                </a:solidFill>
                <a:latin typeface="Arial" panose="020B0604020202020204" pitchFamily="34" charset="0"/>
                <a:cs typeface="Arial" panose="020B0604020202020204" pitchFamily="34" charset="0"/>
              </a:rPr>
              <a:t>Substantiating Historical Interpretations </a:t>
            </a:r>
            <a:br>
              <a:rPr lang="en-GB" sz="2400">
                <a:solidFill>
                  <a:schemeClr val="bg1"/>
                </a:solidFill>
                <a:latin typeface="Arial" panose="020B0604020202020204" pitchFamily="34" charset="0"/>
                <a:cs typeface="Arial" panose="020B0604020202020204" pitchFamily="34" charset="0"/>
              </a:rPr>
            </a:br>
            <a:r>
              <a:rPr lang="en-GB" sz="2400">
                <a:solidFill>
                  <a:schemeClr val="bg1"/>
                </a:solidFill>
                <a:latin typeface="Arial" panose="020B0604020202020204" pitchFamily="34" charset="0"/>
                <a:cs typeface="Arial" panose="020B0604020202020204" pitchFamily="34" charset="0"/>
              </a:rPr>
              <a:t>using Primary Sources</a:t>
            </a:r>
          </a:p>
        </p:txBody>
      </p:sp>
    </p:spTree>
    <p:extLst>
      <p:ext uri="{BB962C8B-B14F-4D97-AF65-F5344CB8AC3E}">
        <p14:creationId xmlns:p14="http://schemas.microsoft.com/office/powerpoint/2010/main" val="118515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F4BD-285B-45C5-D4A2-3E5E9006BD76}"/>
              </a:ext>
            </a:extLst>
          </p:cNvPr>
          <p:cNvSpPr>
            <a:spLocks noGrp="1"/>
          </p:cNvSpPr>
          <p:nvPr>
            <p:ph type="title" idx="4294967295"/>
          </p:nvPr>
        </p:nvSpPr>
        <p:spPr>
          <a:xfrm>
            <a:off x="411480" y="365125"/>
            <a:ext cx="11315700" cy="80835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View 4 - Dr Caoimhe Nic Dháibhéid - Biography</a:t>
            </a:r>
            <a:endParaRPr lang="en-GB" b="1" dirty="0">
              <a:solidFill>
                <a:schemeClr val="bg1"/>
              </a:solidFill>
              <a:latin typeface="Arial" panose="020B0604020202020204" pitchFamily="34" charset="0"/>
              <a:cs typeface="Arial" panose="020B0604020202020204" pitchFamily="34" charset="0"/>
            </a:endParaRPr>
          </a:p>
        </p:txBody>
      </p:sp>
      <p:pic>
        <p:nvPicPr>
          <p:cNvPr id="6" name="Picture 5" descr="Photograph of Caoimhe Nic Dháibhéid">
            <a:extLst>
              <a:ext uri="{FF2B5EF4-FFF2-40B4-BE49-F238E27FC236}">
                <a16:creationId xmlns:a16="http://schemas.microsoft.com/office/drawing/2014/main" id="{0526A72A-351C-07F5-74BE-671674123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241108"/>
            <a:ext cx="3832860" cy="5110479"/>
          </a:xfrm>
          <a:prstGeom prst="rect">
            <a:avLst/>
          </a:prstGeom>
        </p:spPr>
      </p:pic>
      <p:sp>
        <p:nvSpPr>
          <p:cNvPr id="3" name="Content Placeholder 2">
            <a:extLst>
              <a:ext uri="{FF2B5EF4-FFF2-40B4-BE49-F238E27FC236}">
                <a16:creationId xmlns:a16="http://schemas.microsoft.com/office/drawing/2014/main" id="{5F5BC926-95F4-4C92-C517-83D022C0C61B}"/>
              </a:ext>
            </a:extLst>
          </p:cNvPr>
          <p:cNvSpPr>
            <a:spLocks noGrp="1"/>
          </p:cNvSpPr>
          <p:nvPr>
            <p:ph idx="4294967295"/>
          </p:nvPr>
        </p:nvSpPr>
        <p:spPr>
          <a:xfrm>
            <a:off x="4366260" y="1241108"/>
            <a:ext cx="7360920" cy="5110479"/>
          </a:xfrm>
          <a:prstGeom prst="rect">
            <a:avLst/>
          </a:prstGeom>
          <a:solidFill>
            <a:srgbClr val="FFFFFF">
              <a:alpha val="89804"/>
            </a:srgbClr>
          </a:solidFill>
        </p:spPr>
        <p:txBody>
          <a:bodyPr>
            <a:noAutofit/>
          </a:bodyPr>
          <a:lstStyle/>
          <a:p>
            <a:pPr marL="0" indent="0">
              <a:lnSpc>
                <a:spcPct val="107000"/>
              </a:lnSpc>
              <a:spcAft>
                <a:spcPts val="800"/>
              </a:spcAft>
              <a:buNone/>
            </a:pPr>
            <a:r>
              <a:rPr lang="en-GB"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Caoimhe Nic Dháibhéid – University of Sheffield</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Senior Lecturer in Modern History at the University of Sheffield.</a:t>
            </a:r>
          </a:p>
          <a:p>
            <a:pPr>
              <a:lnSpc>
                <a:spcPct val="107000"/>
              </a:lnSpc>
              <a:spcAft>
                <a:spcPts val="800"/>
              </a:spcAft>
            </a:pPr>
            <a:r>
              <a:rPr lang="en-GB" sz="1800">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tudied History and French at University College Cork, before undertaking an M.A. and Ph.D. at Queen’s University Belfast. </a:t>
            </a: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2009-10 Research Fellow at the Institute of Irish Studies, Queen’s University Belfast</a:t>
            </a: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2010-2012 Rutherford Research Fellow at Fitzwilliam College, Cambridge. </a:t>
            </a: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Researches in Irish history, in particular the Irish Revolution; political violence and terrorism since the nineteenth century; and the cultural history of the Irish Revolution, particularly the history of emotions. </a:t>
            </a:r>
            <a:endParaRPr lang="en-GB" sz="18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994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76C9-ABDC-3A50-CC09-482E603BF0E9}"/>
              </a:ext>
            </a:extLst>
          </p:cNvPr>
          <p:cNvSpPr>
            <a:spLocks noGrp="1"/>
          </p:cNvSpPr>
          <p:nvPr>
            <p:ph type="title" idx="4294967295"/>
          </p:nvPr>
        </p:nvSpPr>
        <p:spPr>
          <a:xfrm>
            <a:off x="388620" y="372745"/>
            <a:ext cx="11292840" cy="75501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View 4 - Dr Caoimhe Nic Dháibhéid</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88143D-3485-1061-A69E-2978CE2CEF46}"/>
              </a:ext>
            </a:extLst>
          </p:cNvPr>
          <p:cNvSpPr>
            <a:spLocks noGrp="1"/>
          </p:cNvSpPr>
          <p:nvPr>
            <p:ph idx="4294967295"/>
          </p:nvPr>
        </p:nvSpPr>
        <p:spPr>
          <a:xfrm>
            <a:off x="388620" y="1227138"/>
            <a:ext cx="11292840" cy="5326062"/>
          </a:xfrm>
          <a:prstGeom prst="rect">
            <a:avLst/>
          </a:prstGeom>
          <a:solidFill>
            <a:srgbClr val="FFFFFF">
              <a:alpha val="89804"/>
            </a:srgbClr>
          </a:solidFill>
        </p:spPr>
        <p:txBody>
          <a:bodyPr>
            <a:noAutofit/>
          </a:bodyPr>
          <a:lstStyle/>
          <a:p>
            <a:pPr marL="0" indent="0">
              <a:lnSpc>
                <a:spcPct val="100000"/>
              </a:lnSpc>
              <a:spcAft>
                <a:spcPts val="800"/>
              </a:spcAft>
              <a:buNone/>
            </a:pPr>
            <a:r>
              <a:rPr lang="en-GB" sz="2200">
                <a:effectLst/>
                <a:latin typeface="Arial" panose="020B0604020202020204" pitchFamily="34" charset="0"/>
                <a:ea typeface="Calibri" panose="020F0502020204030204" pitchFamily="34" charset="0"/>
                <a:cs typeface="Arial" panose="020B0604020202020204" pitchFamily="34" charset="0"/>
              </a:rPr>
              <a:t>When thinking about the key contributors who shaped the peace process at various points Bertie Ahern is absolutely crucial because he is a deal maker. He comes from a background of undertaking very effective trade union negotiations and is instinctively oriented towards outcomes and getting deals done. He understands the importance of making key concessions. In particular, the amending of articles two and three of the Irish Constitution, which removed the claim to Northern Ireland as part of its national territory is absolutely crucial. Making that concession at an early stage of the negotiations and getting the people of Ireland to agree to it was key to building unionist confidence because they saw there was a new relationship between North and South. A long-standing Unionist fear was that they were bordered by an aggressive state waiting to swamp them. So the changing of articles two and three seems to me to be an important turning point because it handed Trimble the commitment necessary for him to convince the unionists that Ireland was serious about change.</a:t>
            </a:r>
          </a:p>
        </p:txBody>
      </p:sp>
    </p:spTree>
    <p:extLst>
      <p:ext uri="{BB962C8B-B14F-4D97-AF65-F5344CB8AC3E}">
        <p14:creationId xmlns:p14="http://schemas.microsoft.com/office/powerpoint/2010/main" val="1729542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F4BD-285B-45C5-D4A2-3E5E9006BD76}"/>
              </a:ext>
            </a:extLst>
          </p:cNvPr>
          <p:cNvSpPr>
            <a:spLocks noGrp="1"/>
          </p:cNvSpPr>
          <p:nvPr>
            <p:ph type="title" idx="4294967295"/>
          </p:nvPr>
        </p:nvSpPr>
        <p:spPr>
          <a:xfrm>
            <a:off x="381000" y="365125"/>
            <a:ext cx="11407140" cy="80835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View 5 – Frank Sheridan - Biography</a:t>
            </a:r>
            <a:endParaRPr lang="en-GB" b="1" dirty="0">
              <a:solidFill>
                <a:schemeClr val="bg1"/>
              </a:solidFill>
              <a:latin typeface="Arial" panose="020B0604020202020204" pitchFamily="34" charset="0"/>
              <a:cs typeface="Arial" panose="020B0604020202020204" pitchFamily="34" charset="0"/>
            </a:endParaRPr>
          </a:p>
        </p:txBody>
      </p:sp>
      <p:pic>
        <p:nvPicPr>
          <p:cNvPr id="5" name="Picture 4" descr="Photograph of Frank Sheridan">
            <a:extLst>
              <a:ext uri="{FF2B5EF4-FFF2-40B4-BE49-F238E27FC236}">
                <a16:creationId xmlns:a16="http://schemas.microsoft.com/office/drawing/2014/main" id="{C570D05B-5A03-D12D-2A2A-CBCFEEE1FD6A}"/>
              </a:ext>
            </a:extLst>
          </p:cNvPr>
          <p:cNvPicPr>
            <a:picLocks noChangeAspect="1"/>
          </p:cNvPicPr>
          <p:nvPr/>
        </p:nvPicPr>
        <p:blipFill rotWithShape="1">
          <a:blip r:embed="rId3">
            <a:extLst>
              <a:ext uri="{28A0092B-C50C-407E-A947-70E740481C1C}">
                <a14:useLocalDpi xmlns:a14="http://schemas.microsoft.com/office/drawing/2010/main" val="0"/>
              </a:ext>
            </a:extLst>
          </a:blip>
          <a:srcRect l="13150" r="13150"/>
          <a:stretch/>
        </p:blipFill>
        <p:spPr>
          <a:xfrm>
            <a:off x="381000" y="1255179"/>
            <a:ext cx="3931920" cy="5335146"/>
          </a:xfrm>
          <a:prstGeom prst="rect">
            <a:avLst/>
          </a:prstGeom>
        </p:spPr>
      </p:pic>
      <p:sp>
        <p:nvSpPr>
          <p:cNvPr id="7" name="Content Placeholder 2">
            <a:extLst>
              <a:ext uri="{FF2B5EF4-FFF2-40B4-BE49-F238E27FC236}">
                <a16:creationId xmlns:a16="http://schemas.microsoft.com/office/drawing/2014/main" id="{C29AE88D-BDAB-6767-422E-DD967914982E}"/>
              </a:ext>
            </a:extLst>
          </p:cNvPr>
          <p:cNvSpPr txBox="1">
            <a:spLocks/>
          </p:cNvSpPr>
          <p:nvPr/>
        </p:nvSpPr>
        <p:spPr>
          <a:xfrm>
            <a:off x="4389120" y="1386840"/>
            <a:ext cx="7399020" cy="5203485"/>
          </a:xfrm>
          <a:prstGeom prst="rect">
            <a:avLst/>
          </a:prstGeom>
          <a:solidFill>
            <a:srgbClr val="FFFFFF">
              <a:alpha val="89804"/>
            </a:srgb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Frank Sheridan – Irish Government Diplomat and Researcher, The National Archives (Ireland)</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Irish Foreign Service 1973 – serving in USA, Britain, the European Union, South America and Africa.</a:t>
            </a:r>
          </a:p>
          <a:p>
            <a:r>
              <a:rPr lang="en-GB" sz="1800">
                <a:solidFill>
                  <a:srgbClr val="000000"/>
                </a:solidFill>
                <a:effectLst/>
                <a:latin typeface="Arial" panose="020B0604020202020204" pitchFamily="34" charset="0"/>
                <a:ea typeface="Times New Roman" panose="02020603050405020304" pitchFamily="18" charset="0"/>
              </a:rPr>
              <a:t>Private Secretary to Irish Foreign Minister.</a:t>
            </a:r>
          </a:p>
          <a:p>
            <a:r>
              <a:rPr lang="en-GB" sz="1800">
                <a:solidFill>
                  <a:srgbClr val="000000"/>
                </a:solidFill>
                <a:effectLst/>
                <a:latin typeface="Arial" panose="020B0604020202020204" pitchFamily="34" charset="0"/>
                <a:ea typeface="Times New Roman" panose="02020603050405020304" pitchFamily="18" charset="0"/>
              </a:rPr>
              <a:t>Irish Ambassador to Mozambique.</a:t>
            </a:r>
          </a:p>
          <a:p>
            <a:r>
              <a:rPr lang="en-GB" sz="1800">
                <a:solidFill>
                  <a:srgbClr val="000000"/>
                </a:solidFill>
                <a:effectLst/>
                <a:latin typeface="Arial" panose="020B0604020202020204" pitchFamily="34" charset="0"/>
                <a:ea typeface="Times New Roman" panose="02020603050405020304" pitchFamily="18" charset="0"/>
              </a:rPr>
              <a:t>Irish Ambassador to Brazil. </a:t>
            </a:r>
          </a:p>
          <a:p>
            <a:r>
              <a:rPr lang="en-GB" sz="1800">
                <a:solidFill>
                  <a:srgbClr val="000000"/>
                </a:solidFill>
                <a:effectLst/>
                <a:latin typeface="Arial" panose="020B0604020202020204" pitchFamily="34" charset="0"/>
                <a:ea typeface="Times New Roman" panose="02020603050405020304" pitchFamily="18" charset="0"/>
              </a:rPr>
              <a:t>2014 Masters in contemporary Irish History, Trinity College Dublin.</a:t>
            </a:r>
          </a:p>
          <a:p>
            <a:r>
              <a:rPr lang="en-GB" sz="1800">
                <a:solidFill>
                  <a:srgbClr val="000000"/>
                </a:solidFill>
                <a:effectLst/>
                <a:latin typeface="Arial" panose="020B0604020202020204" pitchFamily="34" charset="0"/>
                <a:ea typeface="Times New Roman" panose="02020603050405020304" pitchFamily="18" charset="0"/>
              </a:rPr>
              <a:t>Researcher film documentary - John Hume building Irish lobby in US</a:t>
            </a:r>
            <a:r>
              <a:rPr lang="en-GB" sz="1800">
                <a:solidFill>
                  <a:srgbClr val="000000"/>
                </a:solidFill>
                <a:latin typeface="Arial" panose="020B0604020202020204" pitchFamily="34" charset="0"/>
                <a:ea typeface="Times New Roman" panose="02020603050405020304" pitchFamily="18" charset="0"/>
              </a:rPr>
              <a:t>.</a:t>
            </a:r>
            <a:endParaRPr lang="en-GB" sz="1800">
              <a:solidFill>
                <a:srgbClr val="000000"/>
              </a:solidFill>
              <a:effectLst/>
              <a:latin typeface="Arial" panose="020B0604020202020204" pitchFamily="34" charset="0"/>
              <a:ea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Researcher for Seamus Mallon, former Deputy First Minister in Northern Ireland, politics memoir. </a:t>
            </a:r>
          </a:p>
          <a:p>
            <a:r>
              <a:rPr lang="en-GB" sz="1800">
                <a:solidFill>
                  <a:srgbClr val="000000"/>
                </a:solidFill>
                <a:effectLst/>
                <a:latin typeface="Arial" panose="020B0604020202020204" pitchFamily="34" charset="0"/>
                <a:ea typeface="Times New Roman" panose="02020603050405020304" pitchFamily="18" charset="0"/>
              </a:rPr>
              <a:t>Edited memoir by British diplomat, Sir David Goodall, on negotiation of the Anglo-Irish Agreement 1985. </a:t>
            </a:r>
          </a:p>
          <a:p>
            <a:r>
              <a:rPr lang="en-GB" sz="1800">
                <a:solidFill>
                  <a:srgbClr val="000000"/>
                </a:solidFill>
                <a:effectLst/>
                <a:latin typeface="Arial" panose="020B0604020202020204" pitchFamily="34" charset="0"/>
                <a:ea typeface="Times New Roman" panose="02020603050405020304" pitchFamily="18" charset="0"/>
              </a:rPr>
              <a:t>Researcher on Anglo-Irish affairs identifying documents for release to the Irish National Archives. </a:t>
            </a:r>
            <a:endParaRPr lang="en-GB" sz="180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1783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76C9-ABDC-3A50-CC09-482E603BF0E9}"/>
              </a:ext>
            </a:extLst>
          </p:cNvPr>
          <p:cNvSpPr>
            <a:spLocks noGrp="1"/>
          </p:cNvSpPr>
          <p:nvPr>
            <p:ph type="title" idx="4294967295"/>
          </p:nvPr>
        </p:nvSpPr>
        <p:spPr>
          <a:xfrm>
            <a:off x="411480" y="365125"/>
            <a:ext cx="11254740" cy="75501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View 5 – Frank Sheridan</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88143D-3485-1061-A69E-2978CE2CEF46}"/>
              </a:ext>
            </a:extLst>
          </p:cNvPr>
          <p:cNvSpPr>
            <a:spLocks noGrp="1"/>
          </p:cNvSpPr>
          <p:nvPr>
            <p:ph idx="4294967295"/>
          </p:nvPr>
        </p:nvSpPr>
        <p:spPr>
          <a:xfrm>
            <a:off x="411480" y="1341437"/>
            <a:ext cx="11254740" cy="5151437"/>
          </a:xfrm>
          <a:prstGeom prst="rect">
            <a:avLst/>
          </a:prstGeom>
          <a:solidFill>
            <a:srgbClr val="FFFFFF">
              <a:alpha val="89804"/>
            </a:srgbClr>
          </a:solidFill>
        </p:spPr>
        <p:txBody>
          <a:bodyPr anchor="ctr">
            <a:normAutofit fontScale="85000" lnSpcReduction="20000"/>
          </a:bodyPr>
          <a:lstStyle/>
          <a:p>
            <a:pPr marL="0" indent="0">
              <a:lnSpc>
                <a:spcPct val="110000"/>
              </a:lnSpc>
              <a:buNone/>
            </a:pPr>
            <a:r>
              <a:rPr lang="en-GB" sz="2200">
                <a:ln>
                  <a:noFill/>
                </a:ln>
                <a:solidFill>
                  <a:srgbClr val="000000"/>
                </a:solidFill>
                <a:effectLst/>
                <a:ea typeface="Arial Unicode MS"/>
                <a:cs typeface="Arial Unicode MS"/>
              </a:rPr>
              <a:t>Unlike all the previous attempts at finding a solution to the conflict in Northern Ireland, the negotiations of the Belfast Good Friday Agreement were overseen by an external chairperson acting as a sort of referee on who could participate, the agenda for talks, and how to conduct them.  That person was neutral, with no prior affiliation to any group in Northern Ireland or the two governments.  He was former U.S. Senator, George Mitchell, a lawyer and politician with a strong record of achievement, and in 1995 he was proposed for the role by U.S. President, Bill Clinton.  </a:t>
            </a:r>
          </a:p>
          <a:p>
            <a:pPr marL="0" indent="0">
              <a:lnSpc>
                <a:spcPct val="110000"/>
              </a:lnSpc>
              <a:buNone/>
            </a:pPr>
            <a:r>
              <a:rPr lang="en-GB" sz="2200">
                <a:ln>
                  <a:noFill/>
                </a:ln>
                <a:solidFill>
                  <a:srgbClr val="000000"/>
                </a:solidFill>
                <a:effectLst/>
                <a:ea typeface="Arial Unicode MS"/>
                <a:cs typeface="Arial Unicode MS"/>
              </a:rPr>
              <a:t>The idea of such an appointment came from Irish-American pressure during the US presidential election in 1992 and on election, President Clinton appointed Mitchell, recently retired, first as advisor on Northern Ireland and then proposed to the British and Irish government leaders that Mitchell oversee all-party talks on the conflict.  </a:t>
            </a:r>
          </a:p>
          <a:p>
            <a:pPr marL="0" indent="0">
              <a:lnSpc>
                <a:spcPct val="110000"/>
              </a:lnSpc>
              <a:buNone/>
            </a:pPr>
            <a:r>
              <a:rPr lang="en-GB" sz="2200">
                <a:ln>
                  <a:noFill/>
                </a:ln>
                <a:solidFill>
                  <a:srgbClr val="000000"/>
                </a:solidFill>
                <a:effectLst/>
                <a:ea typeface="Arial Unicode MS"/>
                <a:cs typeface="Arial Unicode MS"/>
              </a:rPr>
              <a:t>It took almost a year to secure the agreement of all involved to Mitchell’s appointment.  On the thorny issue of admission to talks of representatives of paramilitary groups, Mitchell drew up the Mitchell Principles, requiring a solemn pledge to non-violence and the use of only democratic means.  For two years, with endless patience, Mitchell oversaw talks with the parties, slowly nudging them towards agreement and securing the involvement, usually by telephone calls from the White House to party leaders, of President Clinton, in support of his efforts which culminated in the Belfast Good Friday Agreement on 10th April, 1998.</a:t>
            </a:r>
          </a:p>
        </p:txBody>
      </p:sp>
    </p:spTree>
    <p:extLst>
      <p:ext uri="{BB962C8B-B14F-4D97-AF65-F5344CB8AC3E}">
        <p14:creationId xmlns:p14="http://schemas.microsoft.com/office/powerpoint/2010/main" val="2169773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8B3D-8FEA-4717-C3AF-A09E01F39FF1}"/>
              </a:ext>
            </a:extLst>
          </p:cNvPr>
          <p:cNvSpPr>
            <a:spLocks noGrp="1"/>
          </p:cNvSpPr>
          <p:nvPr>
            <p:ph type="title" idx="4294967295"/>
          </p:nvPr>
        </p:nvSpPr>
        <p:spPr>
          <a:xfrm>
            <a:off x="365760" y="365125"/>
            <a:ext cx="11338560" cy="92265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Part 1: Assess the Interpretations </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665F8BA-348E-2F4C-A02A-F66E47972C31}"/>
              </a:ext>
            </a:extLst>
          </p:cNvPr>
          <p:cNvSpPr>
            <a:spLocks noGrp="1"/>
          </p:cNvSpPr>
          <p:nvPr>
            <p:ph idx="4294967295"/>
          </p:nvPr>
        </p:nvSpPr>
        <p:spPr>
          <a:xfrm>
            <a:off x="365761" y="1478281"/>
            <a:ext cx="11338559" cy="4922520"/>
          </a:xfrm>
          <a:prstGeom prst="rect">
            <a:avLst/>
          </a:prstGeom>
          <a:solidFill>
            <a:srgbClr val="FFFFFF">
              <a:alpha val="89804"/>
            </a:srgbClr>
          </a:solidFill>
        </p:spPr>
        <p:txBody>
          <a:bodyPr anchor="ctr">
            <a:normAutofit fontScale="62500" lnSpcReduction="20000"/>
          </a:bodyPr>
          <a:lstStyle/>
          <a:p>
            <a:pPr marL="0" indent="0">
              <a:lnSpc>
                <a:spcPct val="120000"/>
              </a:lnSpc>
              <a:buNone/>
            </a:pPr>
            <a:r>
              <a:rPr lang="en-GB" b="1"/>
              <a:t>Study each interpretation and summarise the key points made by the historian.</a:t>
            </a:r>
          </a:p>
          <a:p>
            <a:pPr marL="514350" indent="-514350">
              <a:lnSpc>
                <a:spcPct val="120000"/>
              </a:lnSpc>
              <a:buFont typeface="+mj-lt"/>
              <a:buAutoNum type="arabicPeriod"/>
            </a:pPr>
            <a:r>
              <a:rPr lang="en-GB"/>
              <a:t>What do they argue is the most important factor, individual or group?</a:t>
            </a:r>
          </a:p>
          <a:p>
            <a:pPr marL="514350" indent="-514350">
              <a:lnSpc>
                <a:spcPct val="120000"/>
              </a:lnSpc>
              <a:buFont typeface="+mj-lt"/>
              <a:buAutoNum type="arabicPeriod"/>
            </a:pPr>
            <a:r>
              <a:rPr lang="en-GB"/>
              <a:t>How did this contribute to the peace process and Belfast (Good Friday) Agreement?</a:t>
            </a:r>
          </a:p>
          <a:p>
            <a:pPr marL="514350" indent="-514350">
              <a:lnSpc>
                <a:spcPct val="120000"/>
              </a:lnSpc>
              <a:buFont typeface="+mj-lt"/>
              <a:buAutoNum type="arabicPeriod"/>
            </a:pPr>
            <a:r>
              <a:rPr lang="en-GB"/>
              <a:t>What challenges and obstacles had to be overcome?</a:t>
            </a:r>
          </a:p>
          <a:p>
            <a:pPr marL="514350" indent="-514350">
              <a:lnSpc>
                <a:spcPct val="120000"/>
              </a:lnSpc>
              <a:buFont typeface="+mj-lt"/>
              <a:buAutoNum type="arabicPeriod"/>
            </a:pPr>
            <a:r>
              <a:rPr lang="en-GB"/>
              <a:t>What evidence is given to support this interpretation?</a:t>
            </a:r>
          </a:p>
          <a:p>
            <a:pPr marL="514350" indent="-514350">
              <a:lnSpc>
                <a:spcPct val="120000"/>
              </a:lnSpc>
              <a:buFont typeface="+mj-lt"/>
              <a:buAutoNum type="arabicPeriod"/>
            </a:pPr>
            <a:r>
              <a:rPr lang="en-GB"/>
              <a:t>Does the historian’s biographical information help to explain their interpretation?</a:t>
            </a:r>
          </a:p>
          <a:p>
            <a:pPr marL="514350" indent="-514350">
              <a:lnSpc>
                <a:spcPct val="120000"/>
              </a:lnSpc>
              <a:buFont typeface="+mj-lt"/>
              <a:buAutoNum type="arabicPeriod"/>
            </a:pPr>
            <a:r>
              <a:rPr lang="en-GB"/>
              <a:t>From your own knowledge how convincing do you find this interpretation?</a:t>
            </a:r>
          </a:p>
          <a:p>
            <a:pPr marL="514350" indent="-514350">
              <a:lnSpc>
                <a:spcPct val="120000"/>
              </a:lnSpc>
              <a:buFont typeface="+mj-lt"/>
              <a:buAutoNum type="arabicPeriod"/>
            </a:pPr>
            <a:r>
              <a:rPr lang="en-GB"/>
              <a:t>What further evidence would you want to find in the documents to make the interpretation convincing?</a:t>
            </a:r>
          </a:p>
          <a:p>
            <a:pPr marL="514350" indent="-514350">
              <a:lnSpc>
                <a:spcPct val="120000"/>
              </a:lnSpc>
              <a:buFont typeface="+mj-lt"/>
              <a:buAutoNum type="arabicPeriod"/>
            </a:pPr>
            <a:r>
              <a:rPr lang="en-GB"/>
              <a:t>If you were to provide a one-word summary of this individual’s contribution, which of these would you choose, or can you think of a better word? </a:t>
            </a:r>
            <a:br>
              <a:rPr lang="en-GB"/>
            </a:br>
            <a:br>
              <a:rPr lang="en-GB"/>
            </a:br>
            <a:r>
              <a:rPr lang="en-GB"/>
              <a:t>Obstructive / Unhelpful / Marginal / Constructive / Helpful / Pragmatic / Visionary / Essential </a:t>
            </a:r>
            <a:endParaRPr lang="en-GB" dirty="0"/>
          </a:p>
        </p:txBody>
      </p:sp>
    </p:spTree>
    <p:extLst>
      <p:ext uri="{BB962C8B-B14F-4D97-AF65-F5344CB8AC3E}">
        <p14:creationId xmlns:p14="http://schemas.microsoft.com/office/powerpoint/2010/main" val="3688735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8B3D-8FEA-4717-C3AF-A09E01F39FF1}"/>
              </a:ext>
            </a:extLst>
          </p:cNvPr>
          <p:cNvSpPr>
            <a:spLocks noGrp="1"/>
          </p:cNvSpPr>
          <p:nvPr>
            <p:ph type="title" idx="4294967295"/>
          </p:nvPr>
        </p:nvSpPr>
        <p:spPr>
          <a:xfrm>
            <a:off x="403860" y="365125"/>
            <a:ext cx="11247120" cy="80073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Part 2: Assess the Sources</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665F8BA-348E-2F4C-A02A-F66E47972C31}"/>
              </a:ext>
            </a:extLst>
          </p:cNvPr>
          <p:cNvSpPr>
            <a:spLocks noGrp="1"/>
          </p:cNvSpPr>
          <p:nvPr>
            <p:ph idx="4294967295"/>
          </p:nvPr>
        </p:nvSpPr>
        <p:spPr>
          <a:xfrm>
            <a:off x="403860" y="1295400"/>
            <a:ext cx="11247120" cy="5197475"/>
          </a:xfrm>
          <a:prstGeom prst="rect">
            <a:avLst/>
          </a:prstGeom>
          <a:solidFill>
            <a:srgbClr val="FFFFFF">
              <a:alpha val="89804"/>
            </a:srgbClr>
          </a:solidFill>
        </p:spPr>
        <p:txBody>
          <a:bodyPr>
            <a:normAutofit/>
          </a:bodyPr>
          <a:lstStyle/>
          <a:p>
            <a:pPr marL="0" indent="0">
              <a:buNone/>
            </a:pPr>
            <a:r>
              <a:rPr lang="en-GB"/>
              <a:t>Carefully study the pack of 10 documents about the peace process. </a:t>
            </a:r>
          </a:p>
          <a:p>
            <a:pPr marL="514350" indent="-514350">
              <a:buFont typeface="+mj-lt"/>
              <a:buAutoNum type="arabicPeriod"/>
            </a:pPr>
            <a:r>
              <a:rPr lang="en-GB"/>
              <a:t>Decide whether each document could be used as evidence to support views 1, 2, 3, 4 or 5. </a:t>
            </a:r>
          </a:p>
          <a:p>
            <a:pPr marL="514350" indent="-514350">
              <a:buFont typeface="+mj-lt"/>
              <a:buAutoNum type="arabicPeriod"/>
            </a:pPr>
            <a:r>
              <a:rPr lang="en-GB"/>
              <a:t>Remember that documents may support more than one view</a:t>
            </a:r>
          </a:p>
          <a:p>
            <a:pPr marL="514350" indent="-514350">
              <a:buFont typeface="+mj-lt"/>
              <a:buAutoNum type="arabicPeriod"/>
            </a:pPr>
            <a:r>
              <a:rPr lang="en-GB"/>
              <a:t>Decide whether they constitute strong, convincing evidence or whether more evidence is required to substantiate the interpretation and support the historian’s line of argument.</a:t>
            </a:r>
          </a:p>
          <a:p>
            <a:pPr marL="514350" indent="-514350">
              <a:buFont typeface="+mj-lt"/>
              <a:buAutoNum type="arabicPeriod"/>
            </a:pPr>
            <a:endParaRPr lang="en-GB"/>
          </a:p>
          <a:p>
            <a:pPr marL="0" indent="0">
              <a:buNone/>
            </a:pPr>
            <a:r>
              <a:rPr lang="en-GB"/>
              <a:t>Here is an example of a source which could be used as evidence to support Henry’s view, but would you say it was decisive? </a:t>
            </a:r>
          </a:p>
          <a:p>
            <a:pPr marL="514350" indent="-514350">
              <a:buFont typeface="+mj-lt"/>
              <a:buAutoNum type="arabicPeriod"/>
            </a:pPr>
            <a:endParaRPr lang="en-GB" dirty="0"/>
          </a:p>
        </p:txBody>
      </p:sp>
    </p:spTree>
    <p:extLst>
      <p:ext uri="{BB962C8B-B14F-4D97-AF65-F5344CB8AC3E}">
        <p14:creationId xmlns:p14="http://schemas.microsoft.com/office/powerpoint/2010/main" val="4247551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D1C7-7624-7D67-9F8A-15EFDD8A8497}"/>
              </a:ext>
            </a:extLst>
          </p:cNvPr>
          <p:cNvSpPr>
            <a:spLocks noGrp="1"/>
          </p:cNvSpPr>
          <p:nvPr>
            <p:ph type="title" idx="4294967295"/>
          </p:nvPr>
        </p:nvSpPr>
        <p:spPr>
          <a:xfrm>
            <a:off x="838200" y="-1325563"/>
            <a:ext cx="10515600" cy="1325563"/>
          </a:xfrm>
          <a:prstGeom prst="rect">
            <a:avLst/>
          </a:prstGeom>
        </p:spPr>
        <p:txBody>
          <a:bodyPr anchor="b"/>
          <a:lstStyle/>
          <a:p>
            <a:r>
              <a:rPr lang="en-GB"/>
              <a:t>Worked example</a:t>
            </a:r>
          </a:p>
        </p:txBody>
      </p:sp>
      <p:pic>
        <p:nvPicPr>
          <p:cNvPr id="3" name="Picture 2">
            <a:extLst>
              <a:ext uri="{FF2B5EF4-FFF2-40B4-BE49-F238E27FC236}">
                <a16:creationId xmlns:a16="http://schemas.microsoft.com/office/drawing/2014/main" id="{A5019C16-2F31-8CF4-B5E5-76201239FB4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77487" y="205401"/>
            <a:ext cx="4440683" cy="6293080"/>
          </a:xfrm>
          <a:prstGeom prst="rect">
            <a:avLst/>
          </a:prstGeom>
        </p:spPr>
      </p:pic>
      <p:sp>
        <p:nvSpPr>
          <p:cNvPr id="8" name="Speech Bubble: Rectangle 7">
            <a:extLst>
              <a:ext uri="{FF2B5EF4-FFF2-40B4-BE49-F238E27FC236}">
                <a16:creationId xmlns:a16="http://schemas.microsoft.com/office/drawing/2014/main" id="{2D4882A7-C3F0-1862-5F1E-557C75E50BFC}"/>
              </a:ext>
            </a:extLst>
          </p:cNvPr>
          <p:cNvSpPr/>
          <p:nvPr/>
        </p:nvSpPr>
        <p:spPr>
          <a:xfrm>
            <a:off x="285750" y="205401"/>
            <a:ext cx="3817620" cy="1173819"/>
          </a:xfrm>
          <a:prstGeom prst="wedgeRectCallout">
            <a:avLst>
              <a:gd name="adj1" fmla="val 57488"/>
              <a:gd name="adj2" fmla="val 74635"/>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latin typeface="Arial" panose="020B0604020202020204" pitchFamily="34" charset="0"/>
                <a:cs typeface="Arial" panose="020B0604020202020204" pitchFamily="34" charset="0"/>
              </a:rPr>
              <a:t>Content of source </a:t>
            </a:r>
          </a:p>
          <a:p>
            <a:r>
              <a:rPr lang="en-GB" sz="1600" dirty="0">
                <a:solidFill>
                  <a:schemeClr val="tx1"/>
                </a:solidFill>
                <a:latin typeface="Arial" panose="020B0604020202020204" pitchFamily="34" charset="0"/>
                <a:cs typeface="Arial" panose="020B0604020202020204" pitchFamily="34" charset="0"/>
              </a:rPr>
              <a:t>The Prime Minister was thanking Trimble for his contributions in the meeting. </a:t>
            </a:r>
          </a:p>
        </p:txBody>
      </p:sp>
      <p:sp>
        <p:nvSpPr>
          <p:cNvPr id="10" name="Speech Bubble: Rectangle 9">
            <a:extLst>
              <a:ext uri="{FF2B5EF4-FFF2-40B4-BE49-F238E27FC236}">
                <a16:creationId xmlns:a16="http://schemas.microsoft.com/office/drawing/2014/main" id="{CA5C4443-0AFA-1457-893A-0B3515CF7690}"/>
              </a:ext>
            </a:extLst>
          </p:cNvPr>
          <p:cNvSpPr/>
          <p:nvPr/>
        </p:nvSpPr>
        <p:spPr>
          <a:xfrm>
            <a:off x="285750" y="1802296"/>
            <a:ext cx="3666140" cy="2007704"/>
          </a:xfrm>
          <a:prstGeom prst="wedgeRectCallout">
            <a:avLst>
              <a:gd name="adj1" fmla="val 63693"/>
              <a:gd name="adj2" fmla="val -35667"/>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How things work</a:t>
            </a:r>
          </a:p>
          <a:p>
            <a:r>
              <a:rPr lang="en-GB" sz="1600" dirty="0">
                <a:solidFill>
                  <a:schemeClr val="tx1"/>
                </a:solidFill>
              </a:rPr>
              <a:t>We can infer that Trimble helped during the meeting. It might be reasonable to suggest that Trimble might have spoken to others behind the scenes at the meeting to help reassure or persuade them.  </a:t>
            </a:r>
          </a:p>
        </p:txBody>
      </p:sp>
      <p:sp>
        <p:nvSpPr>
          <p:cNvPr id="9" name="Speech Bubble: Rectangle 8">
            <a:extLst>
              <a:ext uri="{FF2B5EF4-FFF2-40B4-BE49-F238E27FC236}">
                <a16:creationId xmlns:a16="http://schemas.microsoft.com/office/drawing/2014/main" id="{D7944272-6AE4-9FFF-5098-19CA8F9C3236}"/>
              </a:ext>
            </a:extLst>
          </p:cNvPr>
          <p:cNvSpPr/>
          <p:nvPr/>
        </p:nvSpPr>
        <p:spPr>
          <a:xfrm>
            <a:off x="285750" y="4000501"/>
            <a:ext cx="3817620" cy="1920578"/>
          </a:xfrm>
          <a:prstGeom prst="wedgeRectCallout">
            <a:avLst>
              <a:gd name="adj1" fmla="val 64598"/>
              <a:gd name="adj2" fmla="val -4109"/>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Attitudes </a:t>
            </a:r>
          </a:p>
          <a:p>
            <a:r>
              <a:rPr lang="en-GB" sz="1600" dirty="0">
                <a:solidFill>
                  <a:schemeClr val="tx1"/>
                </a:solidFill>
              </a:rPr>
              <a:t>The Prime Minister seems genuinely grateful to Trimble. He also says he will always be available to talk. </a:t>
            </a:r>
            <a:r>
              <a:rPr lang="en-GB" sz="1600">
                <a:solidFill>
                  <a:schemeClr val="tx1"/>
                </a:solidFill>
              </a:rPr>
              <a:t>We can reasonably </a:t>
            </a:r>
            <a:r>
              <a:rPr lang="en-GB" sz="1600" dirty="0">
                <a:solidFill>
                  <a:schemeClr val="tx1"/>
                </a:solidFill>
              </a:rPr>
              <a:t>infer from this that Trimble is seen as an important and helpful figure by </a:t>
            </a:r>
            <a:r>
              <a:rPr lang="en-GB" sz="1600">
                <a:solidFill>
                  <a:schemeClr val="tx1"/>
                </a:solidFill>
              </a:rPr>
              <a:t>the UK Government</a:t>
            </a:r>
            <a:r>
              <a:rPr lang="en-GB" sz="1600" dirty="0">
                <a:solidFill>
                  <a:schemeClr val="tx1"/>
                </a:solidFill>
              </a:rPr>
              <a:t>. </a:t>
            </a:r>
          </a:p>
        </p:txBody>
      </p:sp>
      <p:sp>
        <p:nvSpPr>
          <p:cNvPr id="6" name="Speech Bubble: Rectangle 5">
            <a:extLst>
              <a:ext uri="{FF2B5EF4-FFF2-40B4-BE49-F238E27FC236}">
                <a16:creationId xmlns:a16="http://schemas.microsoft.com/office/drawing/2014/main" id="{8F612754-A153-2236-74E6-95A82DD5518E}"/>
              </a:ext>
            </a:extLst>
          </p:cNvPr>
          <p:cNvSpPr/>
          <p:nvPr/>
        </p:nvSpPr>
        <p:spPr>
          <a:xfrm>
            <a:off x="8218170" y="205401"/>
            <a:ext cx="3817620" cy="1920579"/>
          </a:xfrm>
          <a:prstGeom prst="wedgeRectCallout">
            <a:avLst>
              <a:gd name="adj1" fmla="val -71278"/>
              <a:gd name="adj2" fmla="val 22723"/>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Context of source</a:t>
            </a:r>
          </a:p>
          <a:p>
            <a:r>
              <a:rPr lang="en-GB" sz="1600" dirty="0">
                <a:solidFill>
                  <a:schemeClr val="tx1"/>
                </a:solidFill>
              </a:rPr>
              <a:t>The meeting the PM refers to was one of many meetings which had taken place since the mid 1980s. Many of these meetings had been in secret. By 1996 there was a Peace Process, but there were still many obstacles. </a:t>
            </a:r>
          </a:p>
        </p:txBody>
      </p:sp>
      <p:sp>
        <p:nvSpPr>
          <p:cNvPr id="7" name="Speech Bubble: Rectangle 6">
            <a:extLst>
              <a:ext uri="{FF2B5EF4-FFF2-40B4-BE49-F238E27FC236}">
                <a16:creationId xmlns:a16="http://schemas.microsoft.com/office/drawing/2014/main" id="{3D698E47-59CD-52A9-E457-01A12BD11076}"/>
              </a:ext>
            </a:extLst>
          </p:cNvPr>
          <p:cNvSpPr/>
          <p:nvPr/>
        </p:nvSpPr>
        <p:spPr>
          <a:xfrm>
            <a:off x="8218170" y="2404977"/>
            <a:ext cx="3817620" cy="1465983"/>
          </a:xfrm>
          <a:prstGeom prst="wedgeRectCallout">
            <a:avLst>
              <a:gd name="adj1" fmla="val -69165"/>
              <a:gd name="adj2" fmla="val -23842"/>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Attitudes</a:t>
            </a:r>
          </a:p>
          <a:p>
            <a:r>
              <a:rPr lang="en-GB" sz="1600" dirty="0">
                <a:solidFill>
                  <a:schemeClr val="tx1"/>
                </a:solidFill>
              </a:rPr>
              <a:t>We can reasonably infer that some groups were hostile to the plans for a </a:t>
            </a:r>
            <a:r>
              <a:rPr lang="en-GB" sz="1600">
                <a:solidFill>
                  <a:schemeClr val="tx1"/>
                </a:solidFill>
              </a:rPr>
              <a:t>new government </a:t>
            </a:r>
            <a:r>
              <a:rPr lang="en-GB" sz="1600" dirty="0">
                <a:solidFill>
                  <a:schemeClr val="tx1"/>
                </a:solidFill>
              </a:rPr>
              <a:t>in Northern Ireland.  </a:t>
            </a:r>
          </a:p>
        </p:txBody>
      </p:sp>
      <p:sp>
        <p:nvSpPr>
          <p:cNvPr id="11" name="TextBox 10">
            <a:extLst>
              <a:ext uri="{FF2B5EF4-FFF2-40B4-BE49-F238E27FC236}">
                <a16:creationId xmlns:a16="http://schemas.microsoft.com/office/drawing/2014/main" id="{3E10888B-4F05-AA5A-17DF-66DEC48187F7}"/>
              </a:ext>
            </a:extLst>
          </p:cNvPr>
          <p:cNvSpPr txBox="1"/>
          <p:nvPr/>
        </p:nvSpPr>
        <p:spPr>
          <a:xfrm>
            <a:off x="7716610" y="4732021"/>
            <a:ext cx="4395380" cy="2013044"/>
          </a:xfrm>
          <a:prstGeom prst="rect">
            <a:avLst/>
          </a:prstGeom>
          <a:solidFill>
            <a:srgbClr val="FFFFFF">
              <a:alpha val="89804"/>
            </a:srgbClr>
          </a:solidFill>
        </p:spPr>
        <p:txBody>
          <a:bodyPr wrap="square" anchor="ctr">
            <a:spAutoFit/>
          </a:bodyPr>
          <a:lstStyle/>
          <a:p>
            <a:r>
              <a:rPr lang="en-GB" dirty="0"/>
              <a:t>This is a letter </a:t>
            </a:r>
            <a:r>
              <a:rPr lang="en-GB"/>
              <a:t>from UK </a:t>
            </a:r>
            <a:r>
              <a:rPr lang="en-GB" dirty="0"/>
              <a:t>PM John Major to Ulster Unionist Party (UUP) leader David Trimble on June 12</a:t>
            </a:r>
            <a:r>
              <a:rPr lang="en-GB" baseline="30000" dirty="0"/>
              <a:t>th</a:t>
            </a:r>
            <a:r>
              <a:rPr lang="en-GB" dirty="0"/>
              <a:t> 1996. The Prime Minister is writing after he, Trimble and many other politicians and officials had met to work out plans for a new way to run Northern Ireland. </a:t>
            </a:r>
          </a:p>
        </p:txBody>
      </p:sp>
    </p:spTree>
    <p:extLst>
      <p:ext uri="{BB962C8B-B14F-4D97-AF65-F5344CB8AC3E}">
        <p14:creationId xmlns:p14="http://schemas.microsoft.com/office/powerpoint/2010/main" val="4044738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ACC9-F492-3DAD-8AF7-3AA3244A87CC}"/>
              </a:ext>
            </a:extLst>
          </p:cNvPr>
          <p:cNvSpPr>
            <a:spLocks noGrp="1"/>
          </p:cNvSpPr>
          <p:nvPr>
            <p:ph type="title" idx="4294967295"/>
          </p:nvPr>
        </p:nvSpPr>
        <p:spPr>
          <a:xfrm>
            <a:off x="388620" y="365125"/>
            <a:ext cx="11323320" cy="86931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Before studying the documents remember…</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AE65D11-AA31-2123-AB6E-D15F7CF29C2F}"/>
              </a:ext>
            </a:extLst>
          </p:cNvPr>
          <p:cNvSpPr>
            <a:spLocks noGrp="1"/>
          </p:cNvSpPr>
          <p:nvPr>
            <p:ph idx="4294967295"/>
          </p:nvPr>
        </p:nvSpPr>
        <p:spPr>
          <a:xfrm>
            <a:off x="388620" y="1463040"/>
            <a:ext cx="11323320" cy="5029835"/>
          </a:xfrm>
          <a:prstGeom prst="rect">
            <a:avLst/>
          </a:prstGeom>
          <a:solidFill>
            <a:srgbClr val="FFFFFF">
              <a:alpha val="89804"/>
            </a:srgbClr>
          </a:solidFill>
        </p:spPr>
        <p:txBody>
          <a:bodyPr>
            <a:normAutofit/>
          </a:bodyPr>
          <a:lstStyle/>
          <a:p>
            <a:r>
              <a:rPr lang="en-GB" dirty="0"/>
              <a:t>Historians </a:t>
            </a:r>
            <a:r>
              <a:rPr lang="en-GB"/>
              <a:t>find sources useful </a:t>
            </a:r>
            <a:r>
              <a:rPr lang="en-GB" dirty="0"/>
              <a:t>in a number of ways …</a:t>
            </a:r>
          </a:p>
          <a:p>
            <a:pPr lvl="1"/>
            <a:r>
              <a:rPr lang="en-GB" dirty="0"/>
              <a:t>Factual information (</a:t>
            </a:r>
            <a:r>
              <a:rPr lang="en-GB" dirty="0" err="1"/>
              <a:t>eg</a:t>
            </a:r>
            <a:r>
              <a:rPr lang="en-GB" dirty="0"/>
              <a:t> contents of agreements)</a:t>
            </a:r>
          </a:p>
          <a:p>
            <a:pPr lvl="1"/>
            <a:r>
              <a:rPr lang="en-GB" dirty="0"/>
              <a:t>Making inferences from the </a:t>
            </a:r>
            <a:r>
              <a:rPr lang="en-GB" b="1" dirty="0"/>
              <a:t>content</a:t>
            </a:r>
            <a:r>
              <a:rPr lang="en-GB" dirty="0"/>
              <a:t> of the </a:t>
            </a:r>
            <a:r>
              <a:rPr lang="en-GB"/>
              <a:t>sources (eg </a:t>
            </a:r>
            <a:r>
              <a:rPr lang="en-GB" dirty="0"/>
              <a:t>inferring </a:t>
            </a:r>
            <a:r>
              <a:rPr lang="en-GB"/>
              <a:t>that X </a:t>
            </a:r>
            <a:r>
              <a:rPr lang="en-GB" dirty="0"/>
              <a:t>was concerned about Y because of the language they were using about Y; inferring that taking a particular action was difficult for X). </a:t>
            </a:r>
          </a:p>
          <a:p>
            <a:pPr lvl="1"/>
            <a:r>
              <a:rPr lang="en-GB" dirty="0"/>
              <a:t>Making inferences from the </a:t>
            </a:r>
            <a:r>
              <a:rPr lang="en-GB" b="1" dirty="0"/>
              <a:t>context </a:t>
            </a:r>
            <a:r>
              <a:rPr lang="en-GB" dirty="0"/>
              <a:t>of the creation of the sources (</a:t>
            </a:r>
            <a:r>
              <a:rPr lang="en-GB" dirty="0" err="1"/>
              <a:t>eg</a:t>
            </a:r>
            <a:r>
              <a:rPr lang="en-GB" dirty="0"/>
              <a:t> why it is useful to know that X said Z about Y at a particular time, in a particular way, to a particular audience, using a particular medium – official letter, TV interview, particular newspaper etc)</a:t>
            </a:r>
          </a:p>
          <a:p>
            <a:r>
              <a:rPr lang="en-GB" dirty="0"/>
              <a:t>KEY POINT – All sources are useful </a:t>
            </a:r>
          </a:p>
          <a:p>
            <a:pPr lvl="1"/>
            <a:r>
              <a:rPr lang="en-GB" dirty="0"/>
              <a:t>Historians can always use sources as evidence about something</a:t>
            </a:r>
          </a:p>
          <a:p>
            <a:pPr lvl="1"/>
            <a:r>
              <a:rPr lang="en-GB" dirty="0"/>
              <a:t>When X says something critical of Y it might be unreliable about Y but it is probably a very reliable source about the attitudes of X</a:t>
            </a:r>
          </a:p>
        </p:txBody>
      </p:sp>
    </p:spTree>
    <p:extLst>
      <p:ext uri="{BB962C8B-B14F-4D97-AF65-F5344CB8AC3E}">
        <p14:creationId xmlns:p14="http://schemas.microsoft.com/office/powerpoint/2010/main" val="1254048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65D11-AA31-2123-AB6E-D15F7CF29C2F}"/>
              </a:ext>
            </a:extLst>
          </p:cNvPr>
          <p:cNvSpPr>
            <a:spLocks noGrp="1"/>
          </p:cNvSpPr>
          <p:nvPr>
            <p:ph type="title" idx="4294967295"/>
          </p:nvPr>
        </p:nvSpPr>
        <p:spPr>
          <a:xfrm>
            <a:off x="548640" y="1632702"/>
            <a:ext cx="5021580" cy="854075"/>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1</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10" name="TextBox 9">
            <a:extLst>
              <a:ext uri="{FF2B5EF4-FFF2-40B4-BE49-F238E27FC236}">
                <a16:creationId xmlns:a16="http://schemas.microsoft.com/office/drawing/2014/main" id="{56BEB48D-6FF4-E467-DBA4-5A189A3C1878}"/>
              </a:ext>
            </a:extLst>
          </p:cNvPr>
          <p:cNvSpPr txBox="1"/>
          <p:nvPr/>
        </p:nvSpPr>
        <p:spPr>
          <a:xfrm>
            <a:off x="548640" y="2554722"/>
            <a:ext cx="5021580" cy="1477328"/>
          </a:xfrm>
          <a:prstGeom prst="rect">
            <a:avLst/>
          </a:prstGeom>
          <a:solidFill>
            <a:srgbClr val="FFFFFF">
              <a:alpha val="89804"/>
            </a:srgbClr>
          </a:solidFill>
        </p:spPr>
        <p:txBody>
          <a:bodyPr wrap="square">
            <a:spAutoFit/>
          </a:bodyPr>
          <a:lstStyle/>
          <a:p>
            <a:r>
              <a:rPr lang="en-GB" dirty="0"/>
              <a:t>Part of a record of a meeting </a:t>
            </a:r>
            <a:r>
              <a:rPr lang="en-GB"/>
              <a:t>on 7 May 1997 </a:t>
            </a:r>
            <a:r>
              <a:rPr lang="en-GB" dirty="0"/>
              <a:t>between </a:t>
            </a:r>
            <a:r>
              <a:rPr lang="en-GB"/>
              <a:t>the UK </a:t>
            </a:r>
            <a:r>
              <a:rPr lang="en-GB" dirty="0"/>
              <a:t>Prime Minister Tony Blair and David Trimble, leader of the Ulster Unionist Party (UUP) </a:t>
            </a:r>
            <a:r>
              <a:rPr lang="en-GB"/>
              <a:t>and Jeffrey </a:t>
            </a:r>
            <a:r>
              <a:rPr lang="en-GB" dirty="0"/>
              <a:t>Donaldson</a:t>
            </a:r>
            <a:r>
              <a:rPr lang="en-GB"/>
              <a:t>, of the Ulster Unionist Party (UUP</a:t>
            </a:r>
            <a:r>
              <a:rPr lang="en-GB" dirty="0"/>
              <a:t>). </a:t>
            </a:r>
          </a:p>
        </p:txBody>
      </p:sp>
      <p:pic>
        <p:nvPicPr>
          <p:cNvPr id="7" name="Picture 6" descr="An extract of a letter on 10 Downing Street headed paper">
            <a:extLst>
              <a:ext uri="{FF2B5EF4-FFF2-40B4-BE49-F238E27FC236}">
                <a16:creationId xmlns:a16="http://schemas.microsoft.com/office/drawing/2014/main" id="{FAA34267-49B0-6183-A389-B33BA5DD86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04151" y="690090"/>
            <a:ext cx="5539209" cy="5477819"/>
          </a:xfrm>
          <a:prstGeom prst="rect">
            <a:avLst/>
          </a:prstGeom>
        </p:spPr>
      </p:pic>
    </p:spTree>
    <p:extLst>
      <p:ext uri="{BB962C8B-B14F-4D97-AF65-F5344CB8AC3E}">
        <p14:creationId xmlns:p14="http://schemas.microsoft.com/office/powerpoint/2010/main" val="206264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65D11-AA31-2123-AB6E-D15F7CF29C2F}"/>
              </a:ext>
            </a:extLst>
          </p:cNvPr>
          <p:cNvSpPr>
            <a:spLocks noGrp="1"/>
          </p:cNvSpPr>
          <p:nvPr>
            <p:ph type="title" idx="4294967295"/>
          </p:nvPr>
        </p:nvSpPr>
        <p:spPr>
          <a:xfrm>
            <a:off x="327660" y="365125"/>
            <a:ext cx="11315700" cy="808355"/>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2</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10" name="TextBox 9">
            <a:extLst>
              <a:ext uri="{FF2B5EF4-FFF2-40B4-BE49-F238E27FC236}">
                <a16:creationId xmlns:a16="http://schemas.microsoft.com/office/drawing/2014/main" id="{56BEB48D-6FF4-E467-DBA4-5A189A3C1878}"/>
              </a:ext>
            </a:extLst>
          </p:cNvPr>
          <p:cNvSpPr txBox="1"/>
          <p:nvPr/>
        </p:nvSpPr>
        <p:spPr>
          <a:xfrm>
            <a:off x="327660" y="1261738"/>
            <a:ext cx="11315700" cy="646331"/>
          </a:xfrm>
          <a:prstGeom prst="rect">
            <a:avLst/>
          </a:prstGeom>
          <a:solidFill>
            <a:srgbClr val="FFFFFF">
              <a:alpha val="89804"/>
            </a:srgbClr>
          </a:solidFill>
        </p:spPr>
        <p:txBody>
          <a:bodyPr wrap="square">
            <a:spAutoFit/>
          </a:bodyPr>
          <a:lstStyle/>
          <a:p>
            <a:r>
              <a:rPr lang="en-GB" dirty="0"/>
              <a:t>Part of a record of a meeting </a:t>
            </a:r>
            <a:r>
              <a:rPr lang="en-GB"/>
              <a:t>on 12 May </a:t>
            </a:r>
            <a:r>
              <a:rPr lang="en-GB" dirty="0"/>
              <a:t>1997 between </a:t>
            </a:r>
            <a:r>
              <a:rPr lang="en-GB"/>
              <a:t>the UK </a:t>
            </a:r>
            <a:r>
              <a:rPr lang="en-GB" dirty="0"/>
              <a:t>Prime Minister Tony Blair and David Trimble, leader of the Ulster Unionist Party (UUP) and John Taylor, the Deputy Leader of the UUP. </a:t>
            </a:r>
          </a:p>
        </p:txBody>
      </p:sp>
      <p:grpSp>
        <p:nvGrpSpPr>
          <p:cNvPr id="2" name="Group 1" descr="An extract of a letter on 10 Downing Street headed paper">
            <a:extLst>
              <a:ext uri="{FF2B5EF4-FFF2-40B4-BE49-F238E27FC236}">
                <a16:creationId xmlns:a16="http://schemas.microsoft.com/office/drawing/2014/main" id="{2A7D2446-33F3-54BB-CC09-C29993D8D618}"/>
              </a:ext>
            </a:extLst>
          </p:cNvPr>
          <p:cNvGrpSpPr/>
          <p:nvPr/>
        </p:nvGrpSpPr>
        <p:grpSpPr>
          <a:xfrm>
            <a:off x="1141978" y="1996327"/>
            <a:ext cx="8990960" cy="4609044"/>
            <a:chOff x="1141978" y="1996327"/>
            <a:chExt cx="8990960" cy="4609044"/>
          </a:xfrm>
        </p:grpSpPr>
        <p:pic>
          <p:nvPicPr>
            <p:cNvPr id="9" name="Picture 8">
              <a:extLst>
                <a:ext uri="{FF2B5EF4-FFF2-40B4-BE49-F238E27FC236}">
                  <a16:creationId xmlns:a16="http://schemas.microsoft.com/office/drawing/2014/main" id="{CD3EF9B0-E974-78AE-2AB4-E592F4F67EE0}"/>
                </a:ext>
              </a:extLst>
            </p:cNvPr>
            <p:cNvPicPr>
              <a:picLocks noChangeAspect="1"/>
            </p:cNvPicPr>
            <p:nvPr/>
          </p:nvPicPr>
          <p:blipFill>
            <a:blip r:embed="rId3"/>
            <a:stretch>
              <a:fillRect/>
            </a:stretch>
          </p:blipFill>
          <p:spPr>
            <a:xfrm>
              <a:off x="1141978" y="1996327"/>
              <a:ext cx="4476167" cy="3955076"/>
            </a:xfrm>
            <a:prstGeom prst="rect">
              <a:avLst/>
            </a:prstGeom>
          </p:spPr>
        </p:pic>
        <p:pic>
          <p:nvPicPr>
            <p:cNvPr id="11" name="Picture 10">
              <a:extLst>
                <a:ext uri="{FF2B5EF4-FFF2-40B4-BE49-F238E27FC236}">
                  <a16:creationId xmlns:a16="http://schemas.microsoft.com/office/drawing/2014/main" id="{5DB2F095-7981-0156-3746-478889BAC879}"/>
                </a:ext>
              </a:extLst>
            </p:cNvPr>
            <p:cNvPicPr>
              <a:picLocks noChangeAspect="1"/>
            </p:cNvPicPr>
            <p:nvPr/>
          </p:nvPicPr>
          <p:blipFill>
            <a:blip r:embed="rId4"/>
            <a:stretch>
              <a:fillRect/>
            </a:stretch>
          </p:blipFill>
          <p:spPr>
            <a:xfrm>
              <a:off x="5646810" y="1996327"/>
              <a:ext cx="4486128" cy="3519965"/>
            </a:xfrm>
            <a:prstGeom prst="rect">
              <a:avLst/>
            </a:prstGeom>
          </p:spPr>
        </p:pic>
        <p:pic>
          <p:nvPicPr>
            <p:cNvPr id="12" name="Picture 11">
              <a:extLst>
                <a:ext uri="{FF2B5EF4-FFF2-40B4-BE49-F238E27FC236}">
                  <a16:creationId xmlns:a16="http://schemas.microsoft.com/office/drawing/2014/main" id="{7F632657-15BF-3D47-6D41-79249A1E4134}"/>
                </a:ext>
              </a:extLst>
            </p:cNvPr>
            <p:cNvPicPr>
              <a:picLocks noChangeAspect="1"/>
            </p:cNvPicPr>
            <p:nvPr/>
          </p:nvPicPr>
          <p:blipFill>
            <a:blip r:embed="rId5"/>
            <a:stretch>
              <a:fillRect/>
            </a:stretch>
          </p:blipFill>
          <p:spPr>
            <a:xfrm>
              <a:off x="5646810" y="5516292"/>
              <a:ext cx="4476167" cy="1089079"/>
            </a:xfrm>
            <a:prstGeom prst="rect">
              <a:avLst/>
            </a:prstGeom>
          </p:spPr>
        </p:pic>
      </p:grpSp>
    </p:spTree>
    <p:extLst>
      <p:ext uri="{BB962C8B-B14F-4D97-AF65-F5344CB8AC3E}">
        <p14:creationId xmlns:p14="http://schemas.microsoft.com/office/powerpoint/2010/main" val="73967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27F3B-DCEB-238C-2237-26B480E0253C}"/>
              </a:ext>
            </a:extLst>
          </p:cNvPr>
          <p:cNvSpPr>
            <a:spLocks noGrp="1"/>
          </p:cNvSpPr>
          <p:nvPr>
            <p:ph type="title" idx="4294967295"/>
          </p:nvPr>
        </p:nvSpPr>
        <p:spPr>
          <a:xfrm>
            <a:off x="349624" y="338232"/>
            <a:ext cx="11385176" cy="665816"/>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Substantiating Historical Interpretations </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A724EB4-1F48-7DE6-5286-8EB6E1F640CD}"/>
              </a:ext>
            </a:extLst>
          </p:cNvPr>
          <p:cNvSpPr>
            <a:spLocks noGrp="1"/>
          </p:cNvSpPr>
          <p:nvPr>
            <p:ph idx="4294967295"/>
          </p:nvPr>
        </p:nvSpPr>
        <p:spPr>
          <a:xfrm>
            <a:off x="349624" y="1180073"/>
            <a:ext cx="11385176" cy="5339695"/>
          </a:xfrm>
          <a:prstGeom prst="rect">
            <a:avLst/>
          </a:prstGeom>
          <a:solidFill>
            <a:srgbClr val="FFFFFF">
              <a:alpha val="89804"/>
            </a:srgbClr>
          </a:solidFill>
        </p:spPr>
        <p:txBody>
          <a:bodyPr anchor="ctr">
            <a:noAutofit/>
          </a:bodyPr>
          <a:lstStyle/>
          <a:p>
            <a:pPr marL="0" indent="0">
              <a:lnSpc>
                <a:spcPct val="100000"/>
              </a:lnSpc>
              <a:buNone/>
            </a:pPr>
            <a:r>
              <a:rPr lang="en-GB" sz="2200">
                <a:latin typeface="Arial" panose="020B0604020202020204" pitchFamily="34" charset="0"/>
                <a:cs typeface="Arial" panose="020B0604020202020204" pitchFamily="34" charset="0"/>
              </a:rPr>
              <a:t>Historians substantiate their interpretations of the past by supporting their claims with evidence from primary sources. This is why two of the key assessment objectives at </a:t>
            </a:r>
            <a:br>
              <a:rPr lang="en-GB" sz="2200">
                <a:latin typeface="Arial" panose="020B0604020202020204" pitchFamily="34" charset="0"/>
                <a:cs typeface="Arial" panose="020B0604020202020204" pitchFamily="34" charset="0"/>
              </a:rPr>
            </a:br>
            <a:r>
              <a:rPr lang="en-GB" sz="2200">
                <a:latin typeface="Arial" panose="020B0604020202020204" pitchFamily="34" charset="0"/>
                <a:cs typeface="Arial" panose="020B0604020202020204" pitchFamily="34" charset="0"/>
              </a:rPr>
              <a:t>A level are:</a:t>
            </a:r>
          </a:p>
          <a:p>
            <a:pPr marL="514350" indent="-514350">
              <a:lnSpc>
                <a:spcPct val="100000"/>
              </a:lnSpc>
              <a:buFont typeface="+mj-lt"/>
              <a:buAutoNum type="arabicPeriod"/>
            </a:pPr>
            <a:r>
              <a:rPr lang="en-GB" sz="2200">
                <a:latin typeface="Arial" panose="020B0604020202020204" pitchFamily="34" charset="0"/>
                <a:cs typeface="Arial" panose="020B0604020202020204" pitchFamily="34" charset="0"/>
              </a:rPr>
              <a:t>Understanding and evaluating historical interpretations.</a:t>
            </a:r>
          </a:p>
          <a:p>
            <a:pPr marL="514350" indent="-514350">
              <a:lnSpc>
                <a:spcPct val="100000"/>
              </a:lnSpc>
              <a:buFont typeface="+mj-lt"/>
              <a:buAutoNum type="arabicPeriod"/>
            </a:pPr>
            <a:r>
              <a:rPr lang="en-GB" sz="2200">
                <a:latin typeface="Arial" panose="020B0604020202020204" pitchFamily="34" charset="0"/>
                <a:cs typeface="Arial" panose="020B0604020202020204" pitchFamily="34" charset="0"/>
              </a:rPr>
              <a:t>Using and assessing a range of historical sources</a:t>
            </a:r>
          </a:p>
          <a:p>
            <a:pPr marL="0" indent="0">
              <a:lnSpc>
                <a:spcPct val="100000"/>
              </a:lnSpc>
              <a:buNone/>
            </a:pPr>
            <a:br>
              <a:rPr lang="en-GB" sz="2200">
                <a:latin typeface="Arial" panose="020B0604020202020204" pitchFamily="34" charset="0"/>
                <a:cs typeface="Arial" panose="020B0604020202020204" pitchFamily="34" charset="0"/>
              </a:rPr>
            </a:br>
            <a:r>
              <a:rPr lang="en-GB" sz="2200">
                <a:latin typeface="Arial" panose="020B0604020202020204" pitchFamily="34" charset="0"/>
                <a:cs typeface="Arial" panose="020B0604020202020204" pitchFamily="34" charset="0"/>
              </a:rPr>
              <a:t>The following activity will require you to use and assess original documents from three archives in order to assess a number of different interpretations about the Belfast (Good Friday) Agreement. </a:t>
            </a:r>
          </a:p>
          <a:p>
            <a:pPr marL="0" indent="0">
              <a:lnSpc>
                <a:spcPct val="100000"/>
              </a:lnSpc>
              <a:buNone/>
            </a:pPr>
            <a:r>
              <a:rPr lang="en-GB" sz="2200">
                <a:latin typeface="Arial" panose="020B0604020202020204" pitchFamily="34" charset="0"/>
                <a:cs typeface="Arial" panose="020B0604020202020204" pitchFamily="34" charset="0"/>
              </a:rPr>
              <a:t>All of the documents come from either:</a:t>
            </a:r>
          </a:p>
          <a:p>
            <a:pPr>
              <a:lnSpc>
                <a:spcPct val="100000"/>
              </a:lnSpc>
            </a:pPr>
            <a:r>
              <a:rPr lang="en-GB" sz="2200">
                <a:latin typeface="Arial" panose="020B0604020202020204" pitchFamily="34" charset="0"/>
                <a:cs typeface="Arial" panose="020B0604020202020204" pitchFamily="34" charset="0"/>
              </a:rPr>
              <a:t>The National Archives of the United Kingdom</a:t>
            </a:r>
          </a:p>
          <a:p>
            <a:pPr>
              <a:lnSpc>
                <a:spcPct val="100000"/>
              </a:lnSpc>
            </a:pPr>
            <a:r>
              <a:rPr lang="en-GB" sz="2200">
                <a:latin typeface="Arial" panose="020B0604020202020204" pitchFamily="34" charset="0"/>
                <a:cs typeface="Arial" panose="020B0604020202020204" pitchFamily="34" charset="0"/>
              </a:rPr>
              <a:t>The National Archives of Ireland</a:t>
            </a:r>
          </a:p>
          <a:p>
            <a:pPr>
              <a:lnSpc>
                <a:spcPct val="100000"/>
              </a:lnSpc>
            </a:pPr>
            <a:r>
              <a:rPr lang="en-GB" sz="2200">
                <a:latin typeface="Arial" panose="020B0604020202020204" pitchFamily="34" charset="0"/>
                <a:cs typeface="Arial" panose="020B0604020202020204" pitchFamily="34" charset="0"/>
              </a:rPr>
              <a:t>The Public Record Office of Northern Ireland</a:t>
            </a:r>
          </a:p>
        </p:txBody>
      </p:sp>
    </p:spTree>
    <p:extLst>
      <p:ext uri="{BB962C8B-B14F-4D97-AF65-F5344CB8AC3E}">
        <p14:creationId xmlns:p14="http://schemas.microsoft.com/office/powerpoint/2010/main" val="999132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65D11-AA31-2123-AB6E-D15F7CF29C2F}"/>
              </a:ext>
            </a:extLst>
          </p:cNvPr>
          <p:cNvSpPr>
            <a:spLocks noGrp="1"/>
          </p:cNvSpPr>
          <p:nvPr>
            <p:ph type="title" idx="4294967295"/>
          </p:nvPr>
        </p:nvSpPr>
        <p:spPr>
          <a:xfrm>
            <a:off x="327660" y="2102485"/>
            <a:ext cx="5768340" cy="648335"/>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3</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10" name="TextBox 9">
            <a:extLst>
              <a:ext uri="{FF2B5EF4-FFF2-40B4-BE49-F238E27FC236}">
                <a16:creationId xmlns:a16="http://schemas.microsoft.com/office/drawing/2014/main" id="{56BEB48D-6FF4-E467-DBA4-5A189A3C1878}"/>
              </a:ext>
            </a:extLst>
          </p:cNvPr>
          <p:cNvSpPr txBox="1"/>
          <p:nvPr/>
        </p:nvSpPr>
        <p:spPr>
          <a:xfrm>
            <a:off x="327660" y="2844281"/>
            <a:ext cx="5768340" cy="1477328"/>
          </a:xfrm>
          <a:prstGeom prst="rect">
            <a:avLst/>
          </a:prstGeom>
          <a:solidFill>
            <a:srgbClr val="FFFFFF">
              <a:alpha val="89804"/>
            </a:srgbClr>
          </a:solidFill>
        </p:spPr>
        <p:txBody>
          <a:bodyPr wrap="square">
            <a:spAutoFit/>
          </a:bodyPr>
          <a:lstStyle/>
          <a:p>
            <a:r>
              <a:rPr lang="en-GB" dirty="0"/>
              <a:t>Extract from a report </a:t>
            </a:r>
            <a:r>
              <a:rPr lang="en-GB"/>
              <a:t>written 14 April 1997 </a:t>
            </a:r>
            <a:r>
              <a:rPr lang="en-GB" dirty="0"/>
              <a:t>by an official </a:t>
            </a:r>
            <a:r>
              <a:rPr lang="en-GB"/>
              <a:t>to </a:t>
            </a:r>
            <a:r>
              <a:rPr lang="en-US"/>
              <a:t>Seán Ó hUiginn, </a:t>
            </a:r>
            <a:r>
              <a:rPr lang="en-US" dirty="0"/>
              <a:t>the Joint Secretary of the Anglo-Irish Secretariat in Belfast</a:t>
            </a:r>
            <a:r>
              <a:rPr lang="en-GB" dirty="0"/>
              <a:t>. It describes a conversation with David Ervine, a former Loyalist paramilitary and member of the Progressive Unionist Party. </a:t>
            </a:r>
          </a:p>
        </p:txBody>
      </p:sp>
      <p:pic>
        <p:nvPicPr>
          <p:cNvPr id="4" name="Picture 3" descr="An extract of a report">
            <a:extLst>
              <a:ext uri="{FF2B5EF4-FFF2-40B4-BE49-F238E27FC236}">
                <a16:creationId xmlns:a16="http://schemas.microsoft.com/office/drawing/2014/main" id="{D6B5F39A-C65D-CD38-607D-0E0CC9D990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161" y="93545"/>
            <a:ext cx="5136101" cy="6611273"/>
          </a:xfrm>
          <a:prstGeom prst="rect">
            <a:avLst/>
          </a:prstGeom>
        </p:spPr>
      </p:pic>
    </p:spTree>
    <p:extLst>
      <p:ext uri="{BB962C8B-B14F-4D97-AF65-F5344CB8AC3E}">
        <p14:creationId xmlns:p14="http://schemas.microsoft.com/office/powerpoint/2010/main" val="2840650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B6F142-A009-6829-EF90-E6E8B36110A1}"/>
              </a:ext>
            </a:extLst>
          </p:cNvPr>
          <p:cNvSpPr>
            <a:spLocks noGrp="1"/>
          </p:cNvSpPr>
          <p:nvPr>
            <p:ph type="title" idx="4294967295"/>
          </p:nvPr>
        </p:nvSpPr>
        <p:spPr>
          <a:xfrm>
            <a:off x="493445" y="2536238"/>
            <a:ext cx="5204174" cy="603250"/>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4</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3" name="TextBox 2">
            <a:extLst>
              <a:ext uri="{FF2B5EF4-FFF2-40B4-BE49-F238E27FC236}">
                <a16:creationId xmlns:a16="http://schemas.microsoft.com/office/drawing/2014/main" id="{EDFDE667-21BD-FC8D-0EEC-54DC59E59ED4}"/>
              </a:ext>
            </a:extLst>
          </p:cNvPr>
          <p:cNvSpPr txBox="1"/>
          <p:nvPr/>
        </p:nvSpPr>
        <p:spPr>
          <a:xfrm>
            <a:off x="493445" y="3233999"/>
            <a:ext cx="5204174" cy="1200329"/>
          </a:xfrm>
          <a:prstGeom prst="rect">
            <a:avLst/>
          </a:prstGeom>
          <a:solidFill>
            <a:srgbClr val="FFFFFF">
              <a:alpha val="89804"/>
            </a:srgbClr>
          </a:solidFill>
        </p:spPr>
        <p:txBody>
          <a:bodyPr wrap="square">
            <a:spAutoFit/>
          </a:bodyPr>
          <a:lstStyle/>
          <a:p>
            <a:pPr marL="0" indent="0">
              <a:buNone/>
            </a:pPr>
            <a:r>
              <a:rPr lang="en-GB" dirty="0"/>
              <a:t>Extract from a report summarising talks between </a:t>
            </a:r>
            <a:r>
              <a:rPr lang="en-GB"/>
              <a:t>the UK </a:t>
            </a:r>
            <a:r>
              <a:rPr lang="en-GB" dirty="0"/>
              <a:t>government and various political parties and community groups in Northern </a:t>
            </a:r>
            <a:r>
              <a:rPr lang="en-GB"/>
              <a:t>Ireland, 14 October 1997.</a:t>
            </a:r>
            <a:endParaRPr lang="en-GB" dirty="0"/>
          </a:p>
        </p:txBody>
      </p:sp>
      <p:pic>
        <p:nvPicPr>
          <p:cNvPr id="8" name="Picture 7" descr="An extract of a letter on 10 Downing Street headed paper">
            <a:extLst>
              <a:ext uri="{FF2B5EF4-FFF2-40B4-BE49-F238E27FC236}">
                <a16:creationId xmlns:a16="http://schemas.microsoft.com/office/drawing/2014/main" id="{7FBD067F-8C63-0EE4-192D-561AA058EE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94382" y="21072"/>
            <a:ext cx="4958032" cy="6926109"/>
          </a:xfrm>
          <a:prstGeom prst="rect">
            <a:avLst/>
          </a:prstGeom>
        </p:spPr>
      </p:pic>
    </p:spTree>
    <p:extLst>
      <p:ext uri="{BB962C8B-B14F-4D97-AF65-F5344CB8AC3E}">
        <p14:creationId xmlns:p14="http://schemas.microsoft.com/office/powerpoint/2010/main" val="2401057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B6F142-A009-6829-EF90-E6E8B36110A1}"/>
              </a:ext>
            </a:extLst>
          </p:cNvPr>
          <p:cNvSpPr>
            <a:spLocks noGrp="1"/>
          </p:cNvSpPr>
          <p:nvPr>
            <p:ph type="title" idx="4294967295"/>
          </p:nvPr>
        </p:nvSpPr>
        <p:spPr>
          <a:xfrm>
            <a:off x="498928" y="2277745"/>
            <a:ext cx="4109168" cy="603250"/>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5</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3" name="TextBox 2">
            <a:extLst>
              <a:ext uri="{FF2B5EF4-FFF2-40B4-BE49-F238E27FC236}">
                <a16:creationId xmlns:a16="http://schemas.microsoft.com/office/drawing/2014/main" id="{EDFDE667-21BD-FC8D-0EEC-54DC59E59ED4}"/>
              </a:ext>
            </a:extLst>
          </p:cNvPr>
          <p:cNvSpPr txBox="1"/>
          <p:nvPr/>
        </p:nvSpPr>
        <p:spPr>
          <a:xfrm>
            <a:off x="498928" y="2978624"/>
            <a:ext cx="4109168" cy="923330"/>
          </a:xfrm>
          <a:prstGeom prst="rect">
            <a:avLst/>
          </a:prstGeom>
          <a:solidFill>
            <a:srgbClr val="FFFFFF">
              <a:alpha val="89804"/>
            </a:srgbClr>
          </a:solidFill>
        </p:spPr>
        <p:txBody>
          <a:bodyPr wrap="square">
            <a:spAutoFit/>
          </a:bodyPr>
          <a:lstStyle/>
          <a:p>
            <a:pPr marL="0" indent="0">
              <a:buNone/>
            </a:pPr>
            <a:r>
              <a:rPr lang="en-GB" dirty="0"/>
              <a:t>Extract from a statement by </a:t>
            </a:r>
            <a:r>
              <a:rPr lang="en-GB"/>
              <a:t>the UK </a:t>
            </a:r>
            <a:r>
              <a:rPr lang="en-GB" dirty="0"/>
              <a:t>Secretary of State for Northern Ireland</a:t>
            </a:r>
            <a:r>
              <a:rPr lang="en-GB"/>
              <a:t>, Dr Mo </a:t>
            </a:r>
            <a:r>
              <a:rPr lang="en-GB" dirty="0"/>
              <a:t>Mowlam in April </a:t>
            </a:r>
            <a:r>
              <a:rPr lang="en-GB"/>
              <a:t>1998.</a:t>
            </a:r>
            <a:endParaRPr lang="en-GB" dirty="0"/>
          </a:p>
        </p:txBody>
      </p:sp>
      <p:pic>
        <p:nvPicPr>
          <p:cNvPr id="6" name="Picture 5" descr="An extract of an official statement">
            <a:extLst>
              <a:ext uri="{FF2B5EF4-FFF2-40B4-BE49-F238E27FC236}">
                <a16:creationId xmlns:a16="http://schemas.microsoft.com/office/drawing/2014/main" id="{FEA55237-1718-49B6-6FDC-B3BBE54C6B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22356" y="1101661"/>
            <a:ext cx="6991698" cy="5178823"/>
          </a:xfrm>
          <a:prstGeom prst="rect">
            <a:avLst/>
          </a:prstGeom>
        </p:spPr>
      </p:pic>
    </p:spTree>
    <p:extLst>
      <p:ext uri="{BB962C8B-B14F-4D97-AF65-F5344CB8AC3E}">
        <p14:creationId xmlns:p14="http://schemas.microsoft.com/office/powerpoint/2010/main" val="881358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B6F142-A009-6829-EF90-E6E8B36110A1}"/>
              </a:ext>
            </a:extLst>
          </p:cNvPr>
          <p:cNvSpPr>
            <a:spLocks noGrp="1"/>
          </p:cNvSpPr>
          <p:nvPr>
            <p:ph type="title" idx="4294967295"/>
          </p:nvPr>
        </p:nvSpPr>
        <p:spPr>
          <a:xfrm>
            <a:off x="407487" y="1911985"/>
            <a:ext cx="6092686" cy="603250"/>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6</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3" name="TextBox 2">
            <a:extLst>
              <a:ext uri="{FF2B5EF4-FFF2-40B4-BE49-F238E27FC236}">
                <a16:creationId xmlns:a16="http://schemas.microsoft.com/office/drawing/2014/main" id="{EDFDE667-21BD-FC8D-0EEC-54DC59E59ED4}"/>
              </a:ext>
            </a:extLst>
          </p:cNvPr>
          <p:cNvSpPr txBox="1"/>
          <p:nvPr/>
        </p:nvSpPr>
        <p:spPr>
          <a:xfrm>
            <a:off x="407487" y="2721591"/>
            <a:ext cx="6092686" cy="923330"/>
          </a:xfrm>
          <a:prstGeom prst="rect">
            <a:avLst/>
          </a:prstGeom>
          <a:solidFill>
            <a:srgbClr val="FFFFFF">
              <a:alpha val="89804"/>
            </a:srgbClr>
          </a:solidFill>
        </p:spPr>
        <p:txBody>
          <a:bodyPr wrap="square">
            <a:spAutoFit/>
          </a:bodyPr>
          <a:lstStyle/>
          <a:p>
            <a:pPr marL="0" indent="0">
              <a:buNone/>
            </a:pPr>
            <a:r>
              <a:rPr lang="en-GB" dirty="0"/>
              <a:t>A letter from US Senator George Mitchell </a:t>
            </a:r>
            <a:r>
              <a:rPr lang="en-GB"/>
              <a:t>to UK </a:t>
            </a:r>
            <a:r>
              <a:rPr lang="en-GB" dirty="0"/>
              <a:t>Prime Minister Tony </a:t>
            </a:r>
            <a:r>
              <a:rPr lang="en-GB"/>
              <a:t>Blair on 30 </a:t>
            </a:r>
            <a:r>
              <a:rPr lang="en-GB" dirty="0"/>
              <a:t>April 1998, soon after the signing of the Agreement</a:t>
            </a:r>
            <a:r>
              <a:rPr lang="en-GB"/>
              <a:t>. </a:t>
            </a:r>
            <a:endParaRPr lang="en-GB" dirty="0"/>
          </a:p>
        </p:txBody>
      </p:sp>
      <p:pic>
        <p:nvPicPr>
          <p:cNvPr id="4" name="Picture 3" descr="A letter on paper headed 'Office of the Independent Chairman.' A handwritten note is added below the typed text.">
            <a:extLst>
              <a:ext uri="{FF2B5EF4-FFF2-40B4-BE49-F238E27FC236}">
                <a16:creationId xmlns:a16="http://schemas.microsoft.com/office/drawing/2014/main" id="{EE51479E-88C5-5CBD-61DD-2514456E77D4}"/>
              </a:ext>
            </a:extLst>
          </p:cNvPr>
          <p:cNvPicPr>
            <a:picLocks noChangeAspect="1"/>
          </p:cNvPicPr>
          <p:nvPr/>
        </p:nvPicPr>
        <p:blipFill rotWithShape="1">
          <a:blip r:embed="rId3">
            <a:extLst>
              <a:ext uri="{28A0092B-C50C-407E-A947-70E740481C1C}">
                <a14:useLocalDpi xmlns:a14="http://schemas.microsoft.com/office/drawing/2010/main" val="0"/>
              </a:ext>
            </a:extLst>
          </a:blip>
          <a:srcRect l="-245" r="41"/>
          <a:stretch/>
        </p:blipFill>
        <p:spPr>
          <a:xfrm>
            <a:off x="7115503" y="-9070"/>
            <a:ext cx="4908331" cy="6883302"/>
          </a:xfrm>
          <a:prstGeom prst="rect">
            <a:avLst/>
          </a:prstGeom>
        </p:spPr>
      </p:pic>
    </p:spTree>
    <p:extLst>
      <p:ext uri="{BB962C8B-B14F-4D97-AF65-F5344CB8AC3E}">
        <p14:creationId xmlns:p14="http://schemas.microsoft.com/office/powerpoint/2010/main" val="3216080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B6F142-A009-6829-EF90-E6E8B36110A1}"/>
              </a:ext>
            </a:extLst>
          </p:cNvPr>
          <p:cNvSpPr>
            <a:spLocks noGrp="1"/>
          </p:cNvSpPr>
          <p:nvPr>
            <p:ph type="title" idx="4294967295"/>
          </p:nvPr>
        </p:nvSpPr>
        <p:spPr>
          <a:xfrm>
            <a:off x="336884" y="2100142"/>
            <a:ext cx="2273968" cy="603250"/>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7</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3" name="TextBox 2">
            <a:extLst>
              <a:ext uri="{FF2B5EF4-FFF2-40B4-BE49-F238E27FC236}">
                <a16:creationId xmlns:a16="http://schemas.microsoft.com/office/drawing/2014/main" id="{EDFDE667-21BD-FC8D-0EEC-54DC59E59ED4}"/>
              </a:ext>
            </a:extLst>
          </p:cNvPr>
          <p:cNvSpPr txBox="1"/>
          <p:nvPr/>
        </p:nvSpPr>
        <p:spPr>
          <a:xfrm>
            <a:off x="336884" y="2828835"/>
            <a:ext cx="2273969" cy="2308324"/>
          </a:xfrm>
          <a:prstGeom prst="rect">
            <a:avLst/>
          </a:prstGeom>
          <a:solidFill>
            <a:srgbClr val="FFFFFF"/>
          </a:solidFill>
        </p:spPr>
        <p:txBody>
          <a:bodyPr wrap="square">
            <a:spAutoFit/>
          </a:bodyPr>
          <a:lstStyle/>
          <a:p>
            <a:r>
              <a:rPr lang="en-GB" dirty="0"/>
              <a:t>Extracts from a Question and Answer session between US President Bill Clinton and US journalists </a:t>
            </a:r>
            <a:r>
              <a:rPr lang="en-GB"/>
              <a:t>on 13 April 1998.</a:t>
            </a:r>
            <a:endParaRPr lang="en-GB" dirty="0"/>
          </a:p>
        </p:txBody>
      </p:sp>
      <p:grpSp>
        <p:nvGrpSpPr>
          <p:cNvPr id="4" name="Group 3" descr="A transcript typed on paper headed 'The White House Office of the Press Secretary'">
            <a:extLst>
              <a:ext uri="{FF2B5EF4-FFF2-40B4-BE49-F238E27FC236}">
                <a16:creationId xmlns:a16="http://schemas.microsoft.com/office/drawing/2014/main" id="{1D58CF99-3BD7-7C3B-95D9-9E0CEE879CFE}"/>
              </a:ext>
            </a:extLst>
          </p:cNvPr>
          <p:cNvGrpSpPr/>
          <p:nvPr/>
        </p:nvGrpSpPr>
        <p:grpSpPr>
          <a:xfrm>
            <a:off x="2731167" y="0"/>
            <a:ext cx="9298402" cy="6858000"/>
            <a:chOff x="2731167" y="0"/>
            <a:chExt cx="9298402" cy="6858000"/>
          </a:xfrm>
        </p:grpSpPr>
        <p:pic>
          <p:nvPicPr>
            <p:cNvPr id="5" name="Picture 4" descr="A close-up of a document&#10;&#10;Description automatically generated">
              <a:extLst>
                <a:ext uri="{FF2B5EF4-FFF2-40B4-BE49-F238E27FC236}">
                  <a16:creationId xmlns:a16="http://schemas.microsoft.com/office/drawing/2014/main" id="{888A673C-E73B-5BC8-1B32-83B657BF550E}"/>
                </a:ext>
              </a:extLst>
            </p:cNvPr>
            <p:cNvPicPr>
              <a:picLocks noChangeAspect="1"/>
            </p:cNvPicPr>
            <p:nvPr/>
          </p:nvPicPr>
          <p:blipFill rotWithShape="1">
            <a:blip r:embed="rId3">
              <a:extLst>
                <a:ext uri="{28A0092B-C50C-407E-A947-70E740481C1C}">
                  <a14:useLocalDpi xmlns:a14="http://schemas.microsoft.com/office/drawing/2010/main" val="0"/>
                </a:ext>
              </a:extLst>
            </a:blip>
            <a:srcRect l="7435" r="7392"/>
            <a:stretch/>
          </p:blipFill>
          <p:spPr>
            <a:xfrm>
              <a:off x="2731167" y="0"/>
              <a:ext cx="4427622" cy="6858000"/>
            </a:xfrm>
            <a:prstGeom prst="rect">
              <a:avLst/>
            </a:prstGeom>
          </p:spPr>
        </p:pic>
        <p:pic>
          <p:nvPicPr>
            <p:cNvPr id="9" name="Picture 8" descr="A close-up of a paper&#10;&#10;Description automatically generated">
              <a:extLst>
                <a:ext uri="{FF2B5EF4-FFF2-40B4-BE49-F238E27FC236}">
                  <a16:creationId xmlns:a16="http://schemas.microsoft.com/office/drawing/2014/main" id="{D514B851-6EB8-E4D2-7368-AADBB73DD661}"/>
                </a:ext>
              </a:extLst>
            </p:cNvPr>
            <p:cNvPicPr>
              <a:picLocks noChangeAspect="1"/>
            </p:cNvPicPr>
            <p:nvPr/>
          </p:nvPicPr>
          <p:blipFill rotWithShape="1">
            <a:blip r:embed="rId4">
              <a:extLst>
                <a:ext uri="{28A0092B-C50C-407E-A947-70E740481C1C}">
                  <a14:useLocalDpi xmlns:a14="http://schemas.microsoft.com/office/drawing/2010/main" val="0"/>
                </a:ext>
              </a:extLst>
            </a:blip>
            <a:srcRect l="9215" r="8446"/>
            <a:stretch/>
          </p:blipFill>
          <p:spPr>
            <a:xfrm>
              <a:off x="7279103" y="268950"/>
              <a:ext cx="4750466" cy="2597394"/>
            </a:xfrm>
            <a:prstGeom prst="rect">
              <a:avLst/>
            </a:prstGeom>
          </p:spPr>
        </p:pic>
      </p:grpSp>
    </p:spTree>
    <p:extLst>
      <p:ext uri="{BB962C8B-B14F-4D97-AF65-F5344CB8AC3E}">
        <p14:creationId xmlns:p14="http://schemas.microsoft.com/office/powerpoint/2010/main" val="3442874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B6F142-A009-6829-EF90-E6E8B36110A1}"/>
              </a:ext>
            </a:extLst>
          </p:cNvPr>
          <p:cNvSpPr>
            <a:spLocks noGrp="1"/>
          </p:cNvSpPr>
          <p:nvPr>
            <p:ph type="title" idx="4294967295"/>
          </p:nvPr>
        </p:nvSpPr>
        <p:spPr>
          <a:xfrm>
            <a:off x="158411" y="1302385"/>
            <a:ext cx="2933706" cy="603250"/>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8 </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3" name="TextBox 2">
            <a:extLst>
              <a:ext uri="{FF2B5EF4-FFF2-40B4-BE49-F238E27FC236}">
                <a16:creationId xmlns:a16="http://schemas.microsoft.com/office/drawing/2014/main" id="{EDFDE667-21BD-FC8D-0EEC-54DC59E59ED4}"/>
              </a:ext>
            </a:extLst>
          </p:cNvPr>
          <p:cNvSpPr txBox="1"/>
          <p:nvPr/>
        </p:nvSpPr>
        <p:spPr>
          <a:xfrm>
            <a:off x="158410" y="1967211"/>
            <a:ext cx="2933706" cy="1264642"/>
          </a:xfrm>
          <a:prstGeom prst="rect">
            <a:avLst/>
          </a:prstGeom>
          <a:solidFill>
            <a:srgbClr val="FFFFFF">
              <a:alpha val="89804"/>
            </a:srgbClr>
          </a:solidFill>
        </p:spPr>
        <p:txBody>
          <a:bodyPr wrap="square">
            <a:spAutoFit/>
          </a:bodyPr>
          <a:lstStyle/>
          <a:p>
            <a:pPr>
              <a:lnSpc>
                <a:spcPct val="107000"/>
              </a:lnSpc>
              <a:spcAft>
                <a:spcPts val="800"/>
              </a:spcAft>
            </a:pPr>
            <a:r>
              <a:rPr lang="en-GB" sz="1800">
                <a:effectLst/>
                <a:ea typeface="Calibri" panose="020F0502020204030204" pitchFamily="34" charset="0"/>
                <a:cs typeface="Times New Roman" panose="02020603050405020304" pitchFamily="18" charset="0"/>
              </a:rPr>
              <a:t>A letter from the UK Prime Minister John Major to the SDLP leader John Hume, September 1996.</a:t>
            </a:r>
          </a:p>
        </p:txBody>
      </p:sp>
      <p:pic>
        <p:nvPicPr>
          <p:cNvPr id="5" name="Picture 4" descr="A letter on 10 Downing Street headed paper">
            <a:extLst>
              <a:ext uri="{FF2B5EF4-FFF2-40B4-BE49-F238E27FC236}">
                <a16:creationId xmlns:a16="http://schemas.microsoft.com/office/drawing/2014/main" id="{620BCFD1-5A89-5792-9DA5-43F5A0F717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0278" y="273540"/>
            <a:ext cx="8971722" cy="6310920"/>
          </a:xfrm>
          <a:prstGeom prst="rect">
            <a:avLst/>
          </a:prstGeom>
        </p:spPr>
      </p:pic>
    </p:spTree>
    <p:extLst>
      <p:ext uri="{BB962C8B-B14F-4D97-AF65-F5344CB8AC3E}">
        <p14:creationId xmlns:p14="http://schemas.microsoft.com/office/powerpoint/2010/main" val="888061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B6F142-A009-6829-EF90-E6E8B36110A1}"/>
              </a:ext>
            </a:extLst>
          </p:cNvPr>
          <p:cNvSpPr>
            <a:spLocks noGrp="1"/>
          </p:cNvSpPr>
          <p:nvPr>
            <p:ph type="title" idx="4294967295"/>
          </p:nvPr>
        </p:nvSpPr>
        <p:spPr>
          <a:xfrm>
            <a:off x="396240" y="386256"/>
            <a:ext cx="2346699" cy="603250"/>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9</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3" name="TextBox 2">
            <a:extLst>
              <a:ext uri="{FF2B5EF4-FFF2-40B4-BE49-F238E27FC236}">
                <a16:creationId xmlns:a16="http://schemas.microsoft.com/office/drawing/2014/main" id="{EDFDE667-21BD-FC8D-0EEC-54DC59E59ED4}"/>
              </a:ext>
            </a:extLst>
          </p:cNvPr>
          <p:cNvSpPr txBox="1"/>
          <p:nvPr/>
        </p:nvSpPr>
        <p:spPr>
          <a:xfrm>
            <a:off x="396239" y="1106151"/>
            <a:ext cx="2346699" cy="3034485"/>
          </a:xfrm>
          <a:prstGeom prst="rect">
            <a:avLst/>
          </a:prstGeom>
          <a:solidFill>
            <a:srgbClr val="FFFFFF">
              <a:alpha val="89804"/>
            </a:srgbClr>
          </a:solidFill>
        </p:spPr>
        <p:txBody>
          <a:bodyPr wrap="square">
            <a:spAutoFit/>
          </a:bodyPr>
          <a:lstStyle/>
          <a:p>
            <a:pPr>
              <a:lnSpc>
                <a:spcPct val="107000"/>
              </a:lnSpc>
              <a:spcAft>
                <a:spcPts val="800"/>
              </a:spcAft>
            </a:pPr>
            <a:r>
              <a:rPr lang="en-GB" sz="1800">
                <a:effectLst/>
                <a:ea typeface="Calibri" panose="020F0502020204030204" pitchFamily="34" charset="0"/>
                <a:cs typeface="Times New Roman" panose="02020603050405020304" pitchFamily="18" charset="0"/>
              </a:rPr>
              <a:t>Extracts from the opening remarks of Sinn Féin leader Gerry Adams to the first meeting of Northern Ireland parties and the UK and Irish governments in October 1997. </a:t>
            </a:r>
            <a:endParaRPr lang="en-GB" dirty="0"/>
          </a:p>
        </p:txBody>
      </p:sp>
      <p:pic>
        <p:nvPicPr>
          <p:cNvPr id="7" name="Picture 6" descr="A transcript of a speech">
            <a:extLst>
              <a:ext uri="{FF2B5EF4-FFF2-40B4-BE49-F238E27FC236}">
                <a16:creationId xmlns:a16="http://schemas.microsoft.com/office/drawing/2014/main" id="{43B1806A-C63B-02CC-1256-7A2E3EC45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517" y="440036"/>
            <a:ext cx="9014716" cy="5918291"/>
          </a:xfrm>
          <a:prstGeom prst="rect">
            <a:avLst/>
          </a:prstGeom>
        </p:spPr>
      </p:pic>
    </p:spTree>
    <p:extLst>
      <p:ext uri="{BB962C8B-B14F-4D97-AF65-F5344CB8AC3E}">
        <p14:creationId xmlns:p14="http://schemas.microsoft.com/office/powerpoint/2010/main" val="2130929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B6F142-A009-6829-EF90-E6E8B36110A1}"/>
              </a:ext>
            </a:extLst>
          </p:cNvPr>
          <p:cNvSpPr>
            <a:spLocks noGrp="1"/>
          </p:cNvSpPr>
          <p:nvPr>
            <p:ph type="title" idx="4294967295"/>
          </p:nvPr>
        </p:nvSpPr>
        <p:spPr>
          <a:xfrm>
            <a:off x="520515" y="2825750"/>
            <a:ext cx="5110263" cy="603250"/>
          </a:xfrm>
          <a:prstGeom prst="rect">
            <a:avLst/>
          </a:prstGeom>
          <a:solidFill>
            <a:srgbClr val="00238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a:ln>
                  <a:noFill/>
                </a:ln>
                <a:solidFill>
                  <a:schemeClr val="bg1"/>
                </a:solidFill>
                <a:effectLst/>
                <a:uLnTx/>
                <a:uFillTx/>
                <a:latin typeface="+mj-lt"/>
                <a:ea typeface="+mn-ea"/>
                <a:cs typeface="+mn-cs"/>
              </a:rPr>
              <a:t>Source 10</a:t>
            </a:r>
            <a:endParaRPr kumimoji="0" lang="en-GB" sz="2800" b="1" i="0" u="none" strike="noStrike" kern="1200" cap="none" spc="0" normalizeH="0" baseline="0" noProof="0" dirty="0">
              <a:ln>
                <a:noFill/>
              </a:ln>
              <a:solidFill>
                <a:schemeClr val="bg1"/>
              </a:solidFill>
              <a:effectLst/>
              <a:uLnTx/>
              <a:uFillTx/>
              <a:latin typeface="+mj-lt"/>
              <a:ea typeface="+mn-ea"/>
              <a:cs typeface="+mn-cs"/>
            </a:endParaRPr>
          </a:p>
        </p:txBody>
      </p:sp>
      <p:sp>
        <p:nvSpPr>
          <p:cNvPr id="3" name="TextBox 2">
            <a:extLst>
              <a:ext uri="{FF2B5EF4-FFF2-40B4-BE49-F238E27FC236}">
                <a16:creationId xmlns:a16="http://schemas.microsoft.com/office/drawing/2014/main" id="{EDFDE667-21BD-FC8D-0EEC-54DC59E59ED4}"/>
              </a:ext>
            </a:extLst>
          </p:cNvPr>
          <p:cNvSpPr txBox="1"/>
          <p:nvPr/>
        </p:nvSpPr>
        <p:spPr>
          <a:xfrm>
            <a:off x="520515" y="3521578"/>
            <a:ext cx="5110263" cy="959943"/>
          </a:xfrm>
          <a:prstGeom prst="rect">
            <a:avLst/>
          </a:prstGeom>
          <a:solidFill>
            <a:srgbClr val="FFFFFF">
              <a:alpha val="89804"/>
            </a:srgbClr>
          </a:solidFill>
        </p:spPr>
        <p:txBody>
          <a:bodyPr wrap="square">
            <a:spAutoFit/>
          </a:bodyPr>
          <a:lstStyle/>
          <a:p>
            <a:pPr>
              <a:lnSpc>
                <a:spcPct val="107000"/>
              </a:lnSpc>
              <a:spcAft>
                <a:spcPts val="800"/>
              </a:spcAft>
            </a:pPr>
            <a:r>
              <a:rPr lang="en-GB" sz="1800">
                <a:effectLst/>
                <a:ea typeface="Calibri" panose="020F0502020204030204" pitchFamily="34" charset="0"/>
                <a:cs typeface="Times New Roman" panose="02020603050405020304" pitchFamily="18" charset="0"/>
              </a:rPr>
              <a:t>Notes from a meeting between the UK Prime Minister Tony Blair and the Taoiseach Bertie Ahern, 28 March 1998.</a:t>
            </a:r>
          </a:p>
        </p:txBody>
      </p:sp>
      <p:pic>
        <p:nvPicPr>
          <p:cNvPr id="7" name="Picture 6" descr="Notes from a meeting">
            <a:extLst>
              <a:ext uri="{FF2B5EF4-FFF2-40B4-BE49-F238E27FC236}">
                <a16:creationId xmlns:a16="http://schemas.microsoft.com/office/drawing/2014/main" id="{20F1D1BE-C868-9123-4A70-88B6BEDC6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4771748" cy="6858000"/>
          </a:xfrm>
          <a:prstGeom prst="rect">
            <a:avLst/>
          </a:prstGeom>
        </p:spPr>
      </p:pic>
    </p:spTree>
    <p:extLst>
      <p:ext uri="{BB962C8B-B14F-4D97-AF65-F5344CB8AC3E}">
        <p14:creationId xmlns:p14="http://schemas.microsoft.com/office/powerpoint/2010/main" val="3541713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ACC9-F492-3DAD-8AF7-3AA3244A87CC}"/>
              </a:ext>
            </a:extLst>
          </p:cNvPr>
          <p:cNvSpPr>
            <a:spLocks noGrp="1"/>
          </p:cNvSpPr>
          <p:nvPr>
            <p:ph type="title" idx="4294967295"/>
          </p:nvPr>
        </p:nvSpPr>
        <p:spPr>
          <a:xfrm>
            <a:off x="331694" y="335308"/>
            <a:ext cx="11412070" cy="665816"/>
          </a:xfrm>
          <a:prstGeom prst="rect">
            <a:avLst/>
          </a:prstGeom>
          <a:solidFill>
            <a:srgbClr val="002381"/>
          </a:solidFill>
        </p:spPr>
        <p:txBody>
          <a:bodyPr anchor="ctr">
            <a:normAutofit/>
          </a:bodyPr>
          <a:lstStyle/>
          <a:p>
            <a:r>
              <a:rPr lang="en-GB" b="1">
                <a:solidFill>
                  <a:schemeClr val="bg1"/>
                </a:solidFill>
                <a:latin typeface="Arial" panose="020B0604020202020204" pitchFamily="34" charset="0"/>
                <a:cs typeface="Arial" panose="020B0604020202020204" pitchFamily="34" charset="0"/>
              </a:rPr>
              <a:t>We asked five historians the following question…</a:t>
            </a:r>
            <a:endParaRPr lang="en-GB" b="1" dirty="0">
              <a:solidFill>
                <a:schemeClr val="bg1"/>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21AAB3D2-6ABF-B0D3-E345-5D4A8DEB08D1}"/>
              </a:ext>
            </a:extLst>
          </p:cNvPr>
          <p:cNvSpPr>
            <a:spLocks noGrp="1"/>
          </p:cNvSpPr>
          <p:nvPr>
            <p:ph idx="4294967295"/>
          </p:nvPr>
        </p:nvSpPr>
        <p:spPr>
          <a:xfrm>
            <a:off x="331693" y="1253330"/>
            <a:ext cx="11412069" cy="5239543"/>
          </a:xfrm>
          <a:prstGeom prst="rect">
            <a:avLst/>
          </a:prstGeom>
          <a:solidFill>
            <a:srgbClr val="FFFFFF">
              <a:alpha val="89804"/>
            </a:srgbClr>
          </a:solidFill>
        </p:spPr>
        <p:txBody>
          <a:bodyPr anchor="ctr">
            <a:normAutofit/>
          </a:bodyPr>
          <a:lstStyle/>
          <a:p>
            <a:pPr marL="0" indent="0">
              <a:buNone/>
            </a:pPr>
            <a:r>
              <a:rPr lang="en-GB" sz="2800" b="1"/>
              <a:t>What was the most important factor which led to the achievement of the Belfast (Good Friday) Agreement?</a:t>
            </a:r>
          </a:p>
          <a:p>
            <a:pPr marL="0" indent="0">
              <a:buNone/>
            </a:pPr>
            <a:endParaRPr lang="en-GB"/>
          </a:p>
          <a:p>
            <a:r>
              <a:rPr lang="en-GB"/>
              <a:t>Naturally</a:t>
            </a:r>
            <a:r>
              <a:rPr lang="en-GB" dirty="0"/>
              <a:t>, they all said it was too simplistic to </a:t>
            </a:r>
            <a:r>
              <a:rPr lang="en-GB"/>
              <a:t>say that any single factor </a:t>
            </a:r>
            <a:r>
              <a:rPr lang="en-GB" dirty="0"/>
              <a:t>brought about </a:t>
            </a:r>
            <a:r>
              <a:rPr lang="en-GB"/>
              <a:t>the Belfast (Good Friday) Agreement. </a:t>
            </a:r>
          </a:p>
          <a:p>
            <a:r>
              <a:rPr lang="en-GB"/>
              <a:t>However, each identified a factor, group or individual that they considered to be the most important.</a:t>
            </a:r>
          </a:p>
          <a:p>
            <a:r>
              <a:rPr lang="en-GB"/>
              <a:t>They were only allowed a maximum of 250 words for their interpretations.</a:t>
            </a:r>
          </a:p>
          <a:p>
            <a:r>
              <a:rPr lang="en-GB"/>
              <a:t>We have provided a brief biographical background to each historian before presenting their answer. </a:t>
            </a:r>
          </a:p>
        </p:txBody>
      </p:sp>
    </p:spTree>
    <p:extLst>
      <p:ext uri="{BB962C8B-B14F-4D97-AF65-F5344CB8AC3E}">
        <p14:creationId xmlns:p14="http://schemas.microsoft.com/office/powerpoint/2010/main" val="1030226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F4BD-285B-45C5-D4A2-3E5E9006BD76}"/>
              </a:ext>
            </a:extLst>
          </p:cNvPr>
          <p:cNvSpPr>
            <a:spLocks noGrp="1"/>
          </p:cNvSpPr>
          <p:nvPr>
            <p:ph type="title" idx="4294967295"/>
          </p:nvPr>
        </p:nvSpPr>
        <p:spPr>
          <a:xfrm>
            <a:off x="403411" y="365126"/>
            <a:ext cx="11268635" cy="710640"/>
          </a:xfrm>
          <a:prstGeom prst="rect">
            <a:avLst/>
          </a:prstGeom>
          <a:solidFill>
            <a:srgbClr val="002381"/>
          </a:solidFill>
        </p:spPr>
        <p:txBody>
          <a:bodyPr anchor="ctr"/>
          <a:lstStyle/>
          <a:p>
            <a:r>
              <a:rPr lang="en-GB" b="1" dirty="0">
                <a:solidFill>
                  <a:schemeClr val="bg1"/>
                </a:solidFill>
                <a:latin typeface="Arial" panose="020B0604020202020204" pitchFamily="34" charset="0"/>
                <a:cs typeface="Arial" panose="020B0604020202020204" pitchFamily="34" charset="0"/>
              </a:rPr>
              <a:t>View </a:t>
            </a:r>
            <a:r>
              <a:rPr lang="en-GB" b="1">
                <a:solidFill>
                  <a:schemeClr val="bg1"/>
                </a:solidFill>
                <a:latin typeface="Arial" panose="020B0604020202020204" pitchFamily="34" charset="0"/>
                <a:cs typeface="Arial" panose="020B0604020202020204" pitchFamily="34" charset="0"/>
              </a:rPr>
              <a:t>1 - Professor Henry Patterson - Biography</a:t>
            </a:r>
            <a:endParaRPr lang="en-GB" b="1" dirty="0">
              <a:solidFill>
                <a:schemeClr val="bg1"/>
              </a:solidFill>
              <a:latin typeface="Arial" panose="020B0604020202020204" pitchFamily="34" charset="0"/>
              <a:cs typeface="Arial" panose="020B0604020202020204" pitchFamily="34" charset="0"/>
            </a:endParaRPr>
          </a:p>
        </p:txBody>
      </p:sp>
      <p:pic>
        <p:nvPicPr>
          <p:cNvPr id="15" name="Picture 14" descr="Photograph of Henry Patterson">
            <a:extLst>
              <a:ext uri="{FF2B5EF4-FFF2-40B4-BE49-F238E27FC236}">
                <a16:creationId xmlns:a16="http://schemas.microsoft.com/office/drawing/2014/main" id="{D95A9D97-38AF-D901-9E58-72ECEFFF02FA}"/>
              </a:ext>
            </a:extLst>
          </p:cNvPr>
          <p:cNvPicPr>
            <a:picLocks noChangeAspect="1"/>
          </p:cNvPicPr>
          <p:nvPr/>
        </p:nvPicPr>
        <p:blipFill rotWithShape="1">
          <a:blip r:embed="rId2">
            <a:extLst>
              <a:ext uri="{28A0092B-C50C-407E-A947-70E740481C1C}">
                <a14:useLocalDpi xmlns:a14="http://schemas.microsoft.com/office/drawing/2010/main" val="0"/>
              </a:ext>
            </a:extLst>
          </a:blip>
          <a:srcRect l="12237" r="40858"/>
          <a:stretch/>
        </p:blipFill>
        <p:spPr>
          <a:xfrm>
            <a:off x="403411" y="1237129"/>
            <a:ext cx="3608044" cy="5132164"/>
          </a:xfrm>
          <a:prstGeom prst="rect">
            <a:avLst/>
          </a:prstGeom>
        </p:spPr>
      </p:pic>
      <p:sp>
        <p:nvSpPr>
          <p:cNvPr id="16" name="Content Placeholder 2">
            <a:extLst>
              <a:ext uri="{FF2B5EF4-FFF2-40B4-BE49-F238E27FC236}">
                <a16:creationId xmlns:a16="http://schemas.microsoft.com/office/drawing/2014/main" id="{156808B8-6BBD-649D-13FD-CB05CF2D3C1C}"/>
              </a:ext>
            </a:extLst>
          </p:cNvPr>
          <p:cNvSpPr txBox="1">
            <a:spLocks/>
          </p:cNvSpPr>
          <p:nvPr/>
        </p:nvSpPr>
        <p:spPr>
          <a:xfrm>
            <a:off x="4195483" y="1237129"/>
            <a:ext cx="7476563" cy="5145741"/>
          </a:xfrm>
          <a:prstGeom prst="rect">
            <a:avLst/>
          </a:prstGeom>
          <a:solidFill>
            <a:srgbClr val="FFFFFF">
              <a:alpha val="89804"/>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Henry Patterson – Ulster University</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Emeritus Professor of Irish Politics at Ulster University</a:t>
            </a:r>
          </a:p>
          <a:p>
            <a:r>
              <a:rPr lang="en-GB" sz="1800">
                <a:solidFill>
                  <a:srgbClr val="000000"/>
                </a:solidFill>
                <a:latin typeface="Arial" panose="020B0604020202020204" pitchFamily="34" charset="0"/>
                <a:ea typeface="Times New Roman" panose="02020603050405020304" pitchFamily="18" charset="0"/>
              </a:rPr>
              <a:t>P</a:t>
            </a:r>
            <a:r>
              <a:rPr lang="en-GB" sz="1800">
                <a:solidFill>
                  <a:srgbClr val="000000"/>
                </a:solidFill>
                <a:effectLst/>
                <a:latin typeface="Arial" panose="020B0604020202020204" pitchFamily="34" charset="0"/>
                <a:ea typeface="Times New Roman" panose="02020603050405020304" pitchFamily="18" charset="0"/>
              </a:rPr>
              <a:t>ublished extensively on the history of Northern Ireland, Ireland and Anglo-Irish relations. </a:t>
            </a:r>
          </a:p>
          <a:p>
            <a:r>
              <a:rPr lang="en-GB" sz="1800">
                <a:solidFill>
                  <a:srgbClr val="000000"/>
                </a:solidFill>
                <a:latin typeface="Arial" panose="020B0604020202020204" pitchFamily="34" charset="0"/>
                <a:ea typeface="Times New Roman" panose="02020603050405020304" pitchFamily="18" charset="0"/>
              </a:rPr>
              <a:t>P</a:t>
            </a:r>
            <a:r>
              <a:rPr lang="en-GB" sz="1800">
                <a:solidFill>
                  <a:srgbClr val="000000"/>
                </a:solidFill>
                <a:effectLst/>
                <a:latin typeface="Arial" panose="020B0604020202020204" pitchFamily="34" charset="0"/>
                <a:ea typeface="Times New Roman" panose="02020603050405020304" pitchFamily="18" charset="0"/>
              </a:rPr>
              <a:t>ublications include:</a:t>
            </a:r>
          </a:p>
          <a:p>
            <a:pPr marL="446088" lvl="1" indent="-177800"/>
            <a:r>
              <a:rPr lang="en-GB" sz="1800">
                <a:solidFill>
                  <a:srgbClr val="000000"/>
                </a:solidFill>
                <a:effectLst/>
                <a:latin typeface="Arial" panose="020B0604020202020204" pitchFamily="34" charset="0"/>
                <a:ea typeface="Times New Roman" panose="02020603050405020304" pitchFamily="18" charset="0"/>
              </a:rPr>
              <a:t>Ireland's Violent Frontier: the Border and Anglo-Irish Relations during the Troubles (2016) </a:t>
            </a:r>
          </a:p>
          <a:p>
            <a:pPr marL="446088" lvl="1" indent="-177800"/>
            <a:r>
              <a:rPr lang="en-GB" sz="1800">
                <a:solidFill>
                  <a:srgbClr val="000000"/>
                </a:solidFill>
                <a:effectLst/>
                <a:latin typeface="Arial" panose="020B0604020202020204" pitchFamily="34" charset="0"/>
                <a:ea typeface="Times New Roman" panose="02020603050405020304" pitchFamily="18" charset="0"/>
              </a:rPr>
              <a:t>Unionism and Orangeism since 1945 (2007), </a:t>
            </a:r>
            <a:br>
              <a:rPr lang="en-GB" sz="1800">
                <a:solidFill>
                  <a:srgbClr val="000000"/>
                </a:solidFill>
                <a:effectLst/>
                <a:latin typeface="Arial" panose="020B0604020202020204" pitchFamily="34" charset="0"/>
                <a:ea typeface="Times New Roman" panose="02020603050405020304" pitchFamily="18" charset="0"/>
              </a:rPr>
            </a:br>
            <a:r>
              <a:rPr lang="en-GB" sz="1800">
                <a:solidFill>
                  <a:srgbClr val="000000"/>
                </a:solidFill>
                <a:effectLst/>
                <a:latin typeface="Arial" panose="020B0604020202020204" pitchFamily="34" charset="0"/>
                <a:ea typeface="Times New Roman" panose="02020603050405020304" pitchFamily="18" charset="0"/>
              </a:rPr>
              <a:t>Ireland since 1939 (2006) </a:t>
            </a:r>
          </a:p>
          <a:p>
            <a:pPr marL="446088" lvl="1" indent="-177800"/>
            <a:r>
              <a:rPr lang="en-GB" sz="1800">
                <a:solidFill>
                  <a:srgbClr val="000000"/>
                </a:solidFill>
                <a:effectLst/>
                <a:latin typeface="Arial" panose="020B0604020202020204" pitchFamily="34" charset="0"/>
                <a:ea typeface="Times New Roman" panose="02020603050405020304" pitchFamily="18" charset="0"/>
              </a:rPr>
              <a:t>Northern Ireland 1921-2001 Political Forces and Social Classes (2002)</a:t>
            </a:r>
          </a:p>
          <a:p>
            <a:pPr marL="446088" lvl="1" indent="-177800"/>
            <a:r>
              <a:rPr lang="en-GB" sz="1800">
                <a:solidFill>
                  <a:srgbClr val="000000"/>
                </a:solidFill>
                <a:effectLst/>
                <a:latin typeface="Arial" panose="020B0604020202020204" pitchFamily="34" charset="0"/>
                <a:ea typeface="Times New Roman" panose="02020603050405020304" pitchFamily="18" charset="0"/>
              </a:rPr>
              <a:t>Class Conflict and Sectarianism The Protestant Working Class and the Belfast Labour Movement 1868-1920 (2020) </a:t>
            </a:r>
          </a:p>
          <a:p>
            <a:r>
              <a:rPr lang="en-GB" sz="1800">
                <a:solidFill>
                  <a:srgbClr val="000000"/>
                </a:solidFill>
                <a:latin typeface="Arial" panose="020B0604020202020204" pitchFamily="34" charset="0"/>
                <a:ea typeface="Times New Roman" panose="02020603050405020304" pitchFamily="18" charset="0"/>
              </a:rPr>
              <a:t>M</a:t>
            </a:r>
            <a:r>
              <a:rPr lang="en-GB" sz="1800">
                <a:solidFill>
                  <a:srgbClr val="000000"/>
                </a:solidFill>
                <a:effectLst/>
                <a:latin typeface="Arial" panose="020B0604020202020204" pitchFamily="34" charset="0"/>
                <a:ea typeface="Times New Roman" panose="02020603050405020304" pitchFamily="18" charset="0"/>
              </a:rPr>
              <a:t>ember of the Centenary Historical Advisory Panel established by the Secretary of State for Northern Ireland in August 2020. </a:t>
            </a:r>
            <a:endParaRPr lang="en-GB" sz="180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4014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76C9-ABDC-3A50-CC09-482E603BF0E9}"/>
              </a:ext>
            </a:extLst>
          </p:cNvPr>
          <p:cNvSpPr>
            <a:spLocks noGrp="1"/>
          </p:cNvSpPr>
          <p:nvPr>
            <p:ph type="title" idx="4294967295"/>
          </p:nvPr>
        </p:nvSpPr>
        <p:spPr>
          <a:xfrm>
            <a:off x="358588" y="365126"/>
            <a:ext cx="11331387" cy="710640"/>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View 1 - Professor Henry Patterson </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88143D-3485-1061-A69E-2978CE2CEF46}"/>
              </a:ext>
            </a:extLst>
          </p:cNvPr>
          <p:cNvSpPr>
            <a:spLocks noGrp="1"/>
          </p:cNvSpPr>
          <p:nvPr>
            <p:ph idx="4294967295"/>
          </p:nvPr>
        </p:nvSpPr>
        <p:spPr>
          <a:xfrm>
            <a:off x="358588" y="1308847"/>
            <a:ext cx="11331387" cy="5184027"/>
          </a:xfrm>
          <a:prstGeom prst="rect">
            <a:avLst/>
          </a:prstGeom>
          <a:solidFill>
            <a:srgbClr val="FFFFFF">
              <a:alpha val="89804"/>
            </a:srgbClr>
          </a:solidFill>
        </p:spPr>
        <p:txBody>
          <a:bodyPr anchor="ctr">
            <a:normAutofit fontScale="92500" lnSpcReduction="10000"/>
          </a:bodyPr>
          <a:lstStyle/>
          <a:p>
            <a:pPr marL="0" indent="0">
              <a:lnSpc>
                <a:spcPct val="100000"/>
              </a:lnSpc>
              <a:buNone/>
            </a:pPr>
            <a:r>
              <a:rPr lang="en-US" sz="2400" dirty="0">
                <a:ln>
                  <a:noFill/>
                </a:ln>
                <a:solidFill>
                  <a:srgbClr val="000000"/>
                </a:solidFill>
                <a:effectLst/>
                <a:latin typeface="Arial" panose="020B0604020202020204" pitchFamily="34" charset="0"/>
                <a:ea typeface="Arial Unicode MS"/>
                <a:cs typeface="Arial" panose="020B0604020202020204" pitchFamily="34" charset="0"/>
              </a:rPr>
              <a:t>The most important factor that led to the achievement of the Good Friday Agreement was David Trimble’s leadership of the Ulster Unionist Party. </a:t>
            </a:r>
            <a:r>
              <a:rPr lang="en-US" sz="2400">
                <a:ln>
                  <a:noFill/>
                </a:ln>
                <a:solidFill>
                  <a:srgbClr val="000000"/>
                </a:solidFill>
                <a:effectLst/>
                <a:latin typeface="Arial" panose="020B0604020202020204" pitchFamily="34" charset="0"/>
                <a:ea typeface="Arial Unicode MS"/>
                <a:cs typeface="Arial" panose="020B0604020202020204" pitchFamily="34" charset="0"/>
              </a:rPr>
              <a:t>Trimble led </a:t>
            </a:r>
            <a:r>
              <a:rPr lang="en-US" sz="2400" dirty="0">
                <a:ln>
                  <a:noFill/>
                </a:ln>
                <a:solidFill>
                  <a:srgbClr val="000000"/>
                </a:solidFill>
                <a:effectLst/>
                <a:latin typeface="Arial" panose="020B0604020202020204" pitchFamily="34" charset="0"/>
                <a:ea typeface="Arial Unicode MS"/>
                <a:cs typeface="Arial" panose="020B0604020202020204" pitchFamily="34" charset="0"/>
              </a:rPr>
              <a:t>a naturally conservative force to  embrace an accord which involved a share in government </a:t>
            </a:r>
            <a:r>
              <a:rPr lang="en-US" sz="2400">
                <a:ln>
                  <a:noFill/>
                </a:ln>
                <a:solidFill>
                  <a:srgbClr val="000000"/>
                </a:solidFill>
                <a:effectLst/>
                <a:latin typeface="Arial" panose="020B0604020202020204" pitchFamily="34" charset="0"/>
                <a:ea typeface="Arial Unicode MS"/>
                <a:cs typeface="Arial" panose="020B0604020202020204" pitchFamily="34" charset="0"/>
              </a:rPr>
              <a:t>for Sinn Féin, </a:t>
            </a:r>
            <a:r>
              <a:rPr lang="en-US" sz="2400" dirty="0">
                <a:ln>
                  <a:noFill/>
                </a:ln>
                <a:solidFill>
                  <a:srgbClr val="000000"/>
                </a:solidFill>
                <a:effectLst/>
                <a:latin typeface="Arial" panose="020B0604020202020204" pitchFamily="34" charset="0"/>
                <a:ea typeface="Arial Unicode MS"/>
                <a:cs typeface="Arial" panose="020B0604020202020204" pitchFamily="34" charset="0"/>
              </a:rPr>
              <a:t>a party which unionists regarded as spokespersons for a terrorist campaign that accounted for over sixty per cent of deaths during the </a:t>
            </a:r>
            <a:r>
              <a:rPr lang="en-US" sz="2400">
                <a:ln>
                  <a:noFill/>
                </a:ln>
                <a:solidFill>
                  <a:srgbClr val="000000"/>
                </a:solidFill>
                <a:effectLst/>
                <a:latin typeface="Arial" panose="020B0604020202020204" pitchFamily="34" charset="0"/>
                <a:ea typeface="Arial Unicode MS"/>
                <a:cs typeface="Arial" panose="020B0604020202020204" pitchFamily="34" charset="0"/>
              </a:rPr>
              <a:t>Troubles.</a:t>
            </a:r>
            <a:endParaRPr lang="en-GB" sz="2400" dirty="0">
              <a:ln>
                <a:noFill/>
              </a:ln>
              <a:solidFill>
                <a:srgbClr val="000000"/>
              </a:solidFill>
              <a:effectLst/>
              <a:latin typeface="Arial" panose="020B0604020202020204" pitchFamily="34" charset="0"/>
              <a:ea typeface="Arial Unicode MS"/>
              <a:cs typeface="Arial" panose="020B0604020202020204" pitchFamily="34" charset="0"/>
            </a:endParaRPr>
          </a:p>
          <a:p>
            <a:pPr marL="0" indent="0">
              <a:lnSpc>
                <a:spcPct val="100000"/>
              </a:lnSpc>
              <a:buNone/>
            </a:pPr>
            <a:r>
              <a:rPr lang="en-US" sz="2400" dirty="0">
                <a:ln>
                  <a:noFill/>
                </a:ln>
                <a:solidFill>
                  <a:srgbClr val="000000"/>
                </a:solidFill>
                <a:effectLst/>
                <a:latin typeface="Arial" panose="020B0604020202020204" pitchFamily="34" charset="0"/>
                <a:ea typeface="Arial Unicode MS"/>
                <a:cs typeface="Arial" panose="020B0604020202020204" pitchFamily="34" charset="0"/>
              </a:rPr>
              <a:t>His predecessor,  James Molyneaux, had pronounced the IRA ceasefire of 1994 the most </a:t>
            </a:r>
            <a:r>
              <a:rPr lang="en-US" sz="2400" dirty="0" err="1">
                <a:ln>
                  <a:noFill/>
                </a:ln>
                <a:solidFill>
                  <a:srgbClr val="000000"/>
                </a:solidFill>
                <a:effectLst/>
                <a:latin typeface="Arial" panose="020B0604020202020204" pitchFamily="34" charset="0"/>
                <a:ea typeface="Arial Unicode MS"/>
                <a:cs typeface="Arial" panose="020B0604020202020204" pitchFamily="34" charset="0"/>
              </a:rPr>
              <a:t>destabilising</a:t>
            </a:r>
            <a:r>
              <a:rPr lang="en-US" sz="2400" dirty="0">
                <a:ln>
                  <a:noFill/>
                </a:ln>
                <a:solidFill>
                  <a:srgbClr val="000000"/>
                </a:solidFill>
                <a:effectLst/>
                <a:latin typeface="Arial" panose="020B0604020202020204" pitchFamily="34" charset="0"/>
                <a:ea typeface="Arial Unicode MS"/>
                <a:cs typeface="Arial" panose="020B0604020202020204" pitchFamily="34" charset="0"/>
              </a:rPr>
              <a:t> event in the history of Northern Ireland.  He feared that any subsequent negotiations would see unionists pressed to make unacceptable political concessions to prevent a return to violence.</a:t>
            </a:r>
            <a:endParaRPr lang="en-GB" sz="2400" dirty="0">
              <a:ln>
                <a:noFill/>
              </a:ln>
              <a:solidFill>
                <a:srgbClr val="000000"/>
              </a:solidFill>
              <a:effectLst/>
              <a:latin typeface="Arial" panose="020B0604020202020204" pitchFamily="34" charset="0"/>
              <a:ea typeface="Arial Unicode MS"/>
              <a:cs typeface="Arial" panose="020B0604020202020204" pitchFamily="34" charset="0"/>
            </a:endParaRPr>
          </a:p>
          <a:p>
            <a:pPr marL="0" indent="0">
              <a:lnSpc>
                <a:spcPct val="100000"/>
              </a:lnSpc>
              <a:buNone/>
            </a:pPr>
            <a:r>
              <a:rPr lang="en-US" sz="2400" dirty="0">
                <a:effectLst/>
                <a:latin typeface="Arial" panose="020B0604020202020204" pitchFamily="34" charset="0"/>
                <a:ea typeface="Arial Unicode MS"/>
                <a:cs typeface="Arial" panose="020B0604020202020204" pitchFamily="34" charset="0"/>
              </a:rPr>
              <a:t>When Molyneaux resigned in 1995 David Trimble, was perceived as the most right wing of the contenders </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However</a:t>
            </a:r>
            <a:r>
              <a:rPr lang="es-ES_tradnl" sz="2400" dirty="0">
                <a:effectLst/>
                <a:latin typeface="Arial" panose="020B0604020202020204" pitchFamily="34" charset="0"/>
                <a:ea typeface="Arial Unicode MS"/>
                <a:cs typeface="Arial" panose="020B0604020202020204" pitchFamily="34" charset="0"/>
              </a:rPr>
              <a:t>, once Leader, </a:t>
            </a:r>
            <a:r>
              <a:rPr lang="es-ES_tradnl" sz="2400" dirty="0" err="1">
                <a:effectLst/>
                <a:latin typeface="Arial" panose="020B0604020202020204" pitchFamily="34" charset="0"/>
                <a:ea typeface="Arial Unicode MS"/>
                <a:cs typeface="Arial" panose="020B0604020202020204" pitchFamily="34" charset="0"/>
              </a:rPr>
              <a:t>Trimble</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broke</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decisively</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with</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Molyneaux’s</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passive</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approach</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Convinced</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that</a:t>
            </a:r>
            <a:r>
              <a:rPr lang="es-ES_tradnl" sz="2400" dirty="0">
                <a:effectLst/>
                <a:latin typeface="Arial" panose="020B0604020202020204" pitchFamily="34" charset="0"/>
                <a:ea typeface="Arial Unicode MS"/>
                <a:cs typeface="Arial" panose="020B0604020202020204" pitchFamily="34" charset="0"/>
              </a:rPr>
              <a:t> he </a:t>
            </a:r>
            <a:r>
              <a:rPr lang="es-ES_tradnl" sz="2400" dirty="0" err="1">
                <a:effectLst/>
                <a:latin typeface="Arial" panose="020B0604020202020204" pitchFamily="34" charset="0"/>
                <a:ea typeface="Arial Unicode MS"/>
                <a:cs typeface="Arial" panose="020B0604020202020204" pitchFamily="34" charset="0"/>
              </a:rPr>
              <a:t>had</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obtained</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acceptance</a:t>
            </a:r>
            <a:r>
              <a:rPr lang="es-ES_tradnl" sz="2400" dirty="0">
                <a:effectLst/>
                <a:latin typeface="Arial" panose="020B0604020202020204" pitchFamily="34" charset="0"/>
                <a:ea typeface="Arial Unicode MS"/>
                <a:cs typeface="Arial" panose="020B0604020202020204" pitchFamily="34" charset="0"/>
              </a:rPr>
              <a:t> of </a:t>
            </a:r>
            <a:r>
              <a:rPr lang="es-ES_tradnl" sz="2400" dirty="0" err="1">
                <a:effectLst/>
                <a:latin typeface="Arial" panose="020B0604020202020204" pitchFamily="34" charset="0"/>
                <a:ea typeface="Arial Unicode MS"/>
                <a:cs typeface="Arial" panose="020B0604020202020204" pitchFamily="34" charset="0"/>
              </a:rPr>
              <a:t>Northern</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Ireland’s</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constitutional</a:t>
            </a:r>
            <a:r>
              <a:rPr lang="es-ES_tradnl" sz="2400" dirty="0">
                <a:effectLst/>
                <a:latin typeface="Arial" panose="020B0604020202020204" pitchFamily="34" charset="0"/>
                <a:ea typeface="Arial Unicode MS"/>
                <a:cs typeface="Arial" panose="020B0604020202020204" pitchFamily="34" charset="0"/>
              </a:rPr>
              <a:t> position </a:t>
            </a:r>
            <a:r>
              <a:rPr lang="es-ES_tradnl" sz="2400" dirty="0" err="1">
                <a:effectLst/>
                <a:latin typeface="Arial" panose="020B0604020202020204" pitchFamily="34" charset="0"/>
                <a:ea typeface="Arial Unicode MS"/>
                <a:cs typeface="Arial" panose="020B0604020202020204" pitchFamily="34" charset="0"/>
              </a:rPr>
              <a:t>by</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nationalists</a:t>
            </a:r>
            <a:r>
              <a:rPr lang="es-ES_tradnl" sz="2400" dirty="0">
                <a:effectLst/>
                <a:latin typeface="Arial" panose="020B0604020202020204" pitchFamily="34" charset="0"/>
                <a:ea typeface="Arial Unicode MS"/>
                <a:cs typeface="Arial" panose="020B0604020202020204" pitchFamily="34" charset="0"/>
              </a:rPr>
              <a:t> and </a:t>
            </a:r>
            <a:r>
              <a:rPr lang="es-ES_tradnl" sz="2400" dirty="0" err="1">
                <a:effectLst/>
                <a:latin typeface="Arial" panose="020B0604020202020204" pitchFamily="34" charset="0"/>
                <a:ea typeface="Arial Unicode MS"/>
                <a:cs typeface="Arial" panose="020B0604020202020204" pitchFamily="34" charset="0"/>
              </a:rPr>
              <a:t>republicans</a:t>
            </a:r>
            <a:r>
              <a:rPr lang="es-ES_tradnl" sz="2400" dirty="0">
                <a:effectLst/>
                <a:latin typeface="Arial" panose="020B0604020202020204" pitchFamily="34" charset="0"/>
                <a:ea typeface="Arial Unicode MS"/>
                <a:cs typeface="Arial" panose="020B0604020202020204" pitchFamily="34" charset="0"/>
              </a:rPr>
              <a:t> he  </a:t>
            </a:r>
            <a:r>
              <a:rPr lang="es-ES_tradnl" sz="2400" dirty="0" err="1">
                <a:effectLst/>
                <a:latin typeface="Arial" panose="020B0604020202020204" pitchFamily="34" charset="0"/>
                <a:ea typeface="Arial Unicode MS"/>
                <a:cs typeface="Arial" panose="020B0604020202020204" pitchFamily="34" charset="0"/>
              </a:rPr>
              <a:t>was</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prepared</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to</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go</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into</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government</a:t>
            </a:r>
            <a:r>
              <a:rPr lang="es-ES_tradnl" sz="2400" dirty="0">
                <a:effectLst/>
                <a:latin typeface="Arial" panose="020B0604020202020204" pitchFamily="34" charset="0"/>
                <a:ea typeface="Arial Unicode MS"/>
                <a:cs typeface="Arial" panose="020B0604020202020204" pitchFamily="34" charset="0"/>
              </a:rPr>
              <a:t> </a:t>
            </a:r>
            <a:r>
              <a:rPr lang="es-ES_tradnl" sz="2400" err="1">
                <a:effectLst/>
                <a:latin typeface="Arial" panose="020B0604020202020204" pitchFamily="34" charset="0"/>
                <a:ea typeface="Arial Unicode MS"/>
                <a:cs typeface="Arial" panose="020B0604020202020204" pitchFamily="34" charset="0"/>
              </a:rPr>
              <a:t>with</a:t>
            </a:r>
            <a:r>
              <a:rPr lang="es-ES_tradnl" sz="2400">
                <a:effectLst/>
                <a:latin typeface="Arial" panose="020B0604020202020204" pitchFamily="34" charset="0"/>
                <a:ea typeface="Arial Unicode MS"/>
                <a:cs typeface="Arial" panose="020B0604020202020204" pitchFamily="34" charset="0"/>
              </a:rPr>
              <a:t> Sinn Féin, </a:t>
            </a:r>
            <a:r>
              <a:rPr lang="es-ES_tradnl" sz="2400" dirty="0" err="1">
                <a:effectLst/>
                <a:latin typeface="Arial" panose="020B0604020202020204" pitchFamily="34" charset="0"/>
                <a:ea typeface="Arial Unicode MS"/>
                <a:cs typeface="Arial" panose="020B0604020202020204" pitchFamily="34" charset="0"/>
              </a:rPr>
              <a:t>agree</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to</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the</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early</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release</a:t>
            </a:r>
            <a:r>
              <a:rPr lang="es-ES_tradnl" sz="2400" dirty="0">
                <a:effectLst/>
                <a:latin typeface="Arial" panose="020B0604020202020204" pitchFamily="34" charset="0"/>
                <a:ea typeface="Arial Unicode MS"/>
                <a:cs typeface="Arial" panose="020B0604020202020204" pitchFamily="34" charset="0"/>
              </a:rPr>
              <a:t> of </a:t>
            </a:r>
            <a:r>
              <a:rPr lang="es-ES_tradnl" sz="2400" dirty="0" err="1">
                <a:effectLst/>
                <a:latin typeface="Arial" panose="020B0604020202020204" pitchFamily="34" charset="0"/>
                <a:ea typeface="Arial Unicode MS"/>
                <a:cs typeface="Arial" panose="020B0604020202020204" pitchFamily="34" charset="0"/>
              </a:rPr>
              <a:t>paramilitary</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prisoners</a:t>
            </a:r>
            <a:r>
              <a:rPr lang="es-ES_tradnl" sz="2400" dirty="0">
                <a:effectLst/>
                <a:latin typeface="Arial" panose="020B0604020202020204" pitchFamily="34" charset="0"/>
                <a:ea typeface="Arial Unicode MS"/>
                <a:cs typeface="Arial" panose="020B0604020202020204" pitchFamily="34" charset="0"/>
              </a:rPr>
              <a:t> and </a:t>
            </a:r>
            <a:r>
              <a:rPr lang="es-ES_tradnl" sz="2400" dirty="0" err="1">
                <a:effectLst/>
                <a:latin typeface="Arial" panose="020B0604020202020204" pitchFamily="34" charset="0"/>
                <a:ea typeface="Arial Unicode MS"/>
                <a:cs typeface="Arial" panose="020B0604020202020204" pitchFamily="34" charset="0"/>
              </a:rPr>
              <a:t>the</a:t>
            </a:r>
            <a:r>
              <a:rPr lang="es-ES_tradnl" sz="2400" dirty="0">
                <a:effectLst/>
                <a:latin typeface="Arial" panose="020B0604020202020204" pitchFamily="34" charset="0"/>
                <a:ea typeface="Arial Unicode MS"/>
                <a:cs typeface="Arial" panose="020B0604020202020204" pitchFamily="34" charset="0"/>
              </a:rPr>
              <a:t> radical </a:t>
            </a:r>
            <a:r>
              <a:rPr lang="es-ES_tradnl" sz="2400" dirty="0" err="1">
                <a:effectLst/>
                <a:latin typeface="Arial" panose="020B0604020202020204" pitchFamily="34" charset="0"/>
                <a:ea typeface="Arial Unicode MS"/>
                <a:cs typeface="Arial" panose="020B0604020202020204" pitchFamily="34" charset="0"/>
              </a:rPr>
              <a:t>reform</a:t>
            </a:r>
            <a:r>
              <a:rPr lang="es-ES_tradnl" sz="2400" dirty="0">
                <a:effectLst/>
                <a:latin typeface="Arial" panose="020B0604020202020204" pitchFamily="34" charset="0"/>
                <a:ea typeface="Arial Unicode MS"/>
                <a:cs typeface="Arial" panose="020B0604020202020204" pitchFamily="34" charset="0"/>
              </a:rPr>
              <a:t> </a:t>
            </a:r>
            <a:r>
              <a:rPr lang="es-ES_tradnl" sz="2400">
                <a:effectLst/>
                <a:latin typeface="Arial" panose="020B0604020202020204" pitchFamily="34" charset="0"/>
                <a:ea typeface="Arial Unicode MS"/>
                <a:cs typeface="Arial" panose="020B0604020202020204" pitchFamily="34" charset="0"/>
              </a:rPr>
              <a:t>of policing. </a:t>
            </a:r>
            <a:r>
              <a:rPr lang="es-ES_tradnl" sz="2400" dirty="0" err="1">
                <a:effectLst/>
                <a:latin typeface="Arial" panose="020B0604020202020204" pitchFamily="34" charset="0"/>
                <a:ea typeface="Arial Unicode MS"/>
                <a:cs typeface="Arial" panose="020B0604020202020204" pitchFamily="34" charset="0"/>
              </a:rPr>
              <a:t>Without</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this</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willingness</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to</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go</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over</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the</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heads</a:t>
            </a:r>
            <a:r>
              <a:rPr lang="es-ES_tradnl" sz="2400" dirty="0">
                <a:effectLst/>
                <a:latin typeface="Arial" panose="020B0604020202020204" pitchFamily="34" charset="0"/>
                <a:ea typeface="Arial Unicode MS"/>
                <a:cs typeface="Arial" panose="020B0604020202020204" pitchFamily="34" charset="0"/>
              </a:rPr>
              <a:t> of </a:t>
            </a:r>
            <a:r>
              <a:rPr lang="es-ES_tradnl" sz="2400" dirty="0" err="1">
                <a:effectLst/>
                <a:latin typeface="Arial" panose="020B0604020202020204" pitchFamily="34" charset="0"/>
                <a:ea typeface="Arial Unicode MS"/>
                <a:cs typeface="Arial" panose="020B0604020202020204" pitchFamily="34" charset="0"/>
              </a:rPr>
              <a:t>many</a:t>
            </a:r>
            <a:r>
              <a:rPr lang="es-ES_tradnl" sz="2400" dirty="0">
                <a:effectLst/>
                <a:latin typeface="Arial" panose="020B0604020202020204" pitchFamily="34" charset="0"/>
                <a:ea typeface="Arial Unicode MS"/>
                <a:cs typeface="Arial" panose="020B0604020202020204" pitchFamily="34" charset="0"/>
              </a:rPr>
              <a:t> of </a:t>
            </a:r>
            <a:r>
              <a:rPr lang="es-ES_tradnl" sz="2400" dirty="0" err="1">
                <a:effectLst/>
                <a:latin typeface="Arial" panose="020B0604020202020204" pitchFamily="34" charset="0"/>
                <a:ea typeface="Arial Unicode MS"/>
                <a:cs typeface="Arial" panose="020B0604020202020204" pitchFamily="34" charset="0"/>
              </a:rPr>
              <a:t>his</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party</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members</a:t>
            </a:r>
            <a:r>
              <a:rPr lang="es-ES_tradnl" sz="2400" dirty="0">
                <a:effectLst/>
                <a:latin typeface="Arial" panose="020B0604020202020204" pitchFamily="34" charset="0"/>
                <a:ea typeface="Arial Unicode MS"/>
                <a:cs typeface="Arial" panose="020B0604020202020204" pitchFamily="34" charset="0"/>
              </a:rPr>
              <a:t> and </a:t>
            </a:r>
            <a:r>
              <a:rPr lang="es-ES_tradnl" sz="2400" dirty="0" err="1">
                <a:effectLst/>
                <a:latin typeface="Arial" panose="020B0604020202020204" pitchFamily="34" charset="0"/>
                <a:ea typeface="Arial Unicode MS"/>
                <a:cs typeface="Arial" panose="020B0604020202020204" pitchFamily="34" charset="0"/>
              </a:rPr>
              <a:t>activists</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the</a:t>
            </a:r>
            <a:r>
              <a:rPr lang="es-ES_tradnl" sz="2400" dirty="0">
                <a:effectLst/>
                <a:latin typeface="Arial" panose="020B0604020202020204" pitchFamily="34" charset="0"/>
                <a:ea typeface="Arial Unicode MS"/>
                <a:cs typeface="Arial" panose="020B0604020202020204" pitchFamily="34" charset="0"/>
              </a:rPr>
              <a:t> Agreement </a:t>
            </a:r>
            <a:r>
              <a:rPr lang="es-ES_tradnl" sz="2400" dirty="0" err="1">
                <a:effectLst/>
                <a:latin typeface="Arial" panose="020B0604020202020204" pitchFamily="34" charset="0"/>
                <a:ea typeface="Arial Unicode MS"/>
                <a:cs typeface="Arial" panose="020B0604020202020204" pitchFamily="34" charset="0"/>
              </a:rPr>
              <a:t>would</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not</a:t>
            </a:r>
            <a:r>
              <a:rPr lang="es-ES_tradnl" sz="2400" dirty="0">
                <a:effectLst/>
                <a:latin typeface="Arial" panose="020B0604020202020204" pitchFamily="34" charset="0"/>
                <a:ea typeface="Arial Unicode MS"/>
                <a:cs typeface="Arial" panose="020B0604020202020204" pitchFamily="34" charset="0"/>
              </a:rPr>
              <a:t> </a:t>
            </a:r>
            <a:r>
              <a:rPr lang="es-ES_tradnl" sz="2400" dirty="0" err="1">
                <a:effectLst/>
                <a:latin typeface="Arial" panose="020B0604020202020204" pitchFamily="34" charset="0"/>
                <a:ea typeface="Arial Unicode MS"/>
                <a:cs typeface="Arial" panose="020B0604020202020204" pitchFamily="34" charset="0"/>
              </a:rPr>
              <a:t>have</a:t>
            </a:r>
            <a:r>
              <a:rPr lang="es-ES_tradnl" sz="2400" dirty="0">
                <a:effectLst/>
                <a:latin typeface="Arial" panose="020B0604020202020204" pitchFamily="34" charset="0"/>
                <a:ea typeface="Arial Unicode MS"/>
                <a:cs typeface="Arial" panose="020B0604020202020204" pitchFamily="34" charset="0"/>
              </a:rPr>
              <a:t> </a:t>
            </a:r>
            <a:r>
              <a:rPr lang="es-ES_tradnl" sz="2400" err="1">
                <a:effectLst/>
                <a:latin typeface="Arial" panose="020B0604020202020204" pitchFamily="34" charset="0"/>
                <a:ea typeface="Arial Unicode MS"/>
                <a:cs typeface="Arial" panose="020B0604020202020204" pitchFamily="34" charset="0"/>
              </a:rPr>
              <a:t>been</a:t>
            </a:r>
            <a:r>
              <a:rPr lang="es-ES_tradnl" sz="2400">
                <a:effectLst/>
                <a:latin typeface="Arial" panose="020B0604020202020204" pitchFamily="34" charset="0"/>
                <a:ea typeface="Arial Unicode MS"/>
                <a:cs typeface="Arial" panose="020B0604020202020204" pitchFamily="34" charset="0"/>
              </a:rPr>
              <a:t> possible</a:t>
            </a:r>
            <a:r>
              <a:rPr lang="es-ES_tradnl" sz="2400" dirty="0">
                <a:effectLst/>
                <a:latin typeface="Arial" panose="020B0604020202020204" pitchFamily="34" charset="0"/>
                <a:ea typeface="Arial Unicode MS"/>
                <a:cs typeface="Arial" panose="020B0604020202020204" pitchFamily="34" charset="0"/>
              </a:rPr>
              <a:t>.</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5167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F4BD-285B-45C5-D4A2-3E5E9006BD76}"/>
              </a:ext>
            </a:extLst>
          </p:cNvPr>
          <p:cNvSpPr>
            <a:spLocks noGrp="1"/>
          </p:cNvSpPr>
          <p:nvPr>
            <p:ph type="title" idx="4294967295"/>
          </p:nvPr>
        </p:nvSpPr>
        <p:spPr>
          <a:xfrm>
            <a:off x="376517" y="365126"/>
            <a:ext cx="11349317" cy="889934"/>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View 2 – Dr Eleanor Williams - Biography</a:t>
            </a:r>
            <a:endParaRPr lang="en-GB" b="1" dirty="0">
              <a:solidFill>
                <a:schemeClr val="bg1"/>
              </a:solidFill>
              <a:latin typeface="Arial" panose="020B0604020202020204" pitchFamily="34" charset="0"/>
              <a:cs typeface="Arial" panose="020B0604020202020204" pitchFamily="34" charset="0"/>
            </a:endParaRPr>
          </a:p>
        </p:txBody>
      </p:sp>
      <p:pic>
        <p:nvPicPr>
          <p:cNvPr id="5" name="Picture 4" descr="Photograph of Eleanor Williams">
            <a:extLst>
              <a:ext uri="{FF2B5EF4-FFF2-40B4-BE49-F238E27FC236}">
                <a16:creationId xmlns:a16="http://schemas.microsoft.com/office/drawing/2014/main" id="{38DA0053-BAB8-C4B3-2A21-4C3DA569AD47}"/>
              </a:ext>
            </a:extLst>
          </p:cNvPr>
          <p:cNvPicPr>
            <a:picLocks noChangeAspect="1"/>
          </p:cNvPicPr>
          <p:nvPr/>
        </p:nvPicPr>
        <p:blipFill rotWithShape="1">
          <a:blip r:embed="rId3">
            <a:extLst>
              <a:ext uri="{28A0092B-C50C-407E-A947-70E740481C1C}">
                <a14:useLocalDpi xmlns:a14="http://schemas.microsoft.com/office/drawing/2010/main" val="0"/>
              </a:ext>
            </a:extLst>
          </a:blip>
          <a:srcRect l="12022" r="13786"/>
          <a:stretch/>
        </p:blipFill>
        <p:spPr>
          <a:xfrm>
            <a:off x="376516" y="1479175"/>
            <a:ext cx="3738283" cy="5038667"/>
          </a:xfrm>
          <a:prstGeom prst="rect">
            <a:avLst/>
          </a:prstGeom>
        </p:spPr>
      </p:pic>
      <p:sp>
        <p:nvSpPr>
          <p:cNvPr id="7" name="Content Placeholder 2">
            <a:extLst>
              <a:ext uri="{FF2B5EF4-FFF2-40B4-BE49-F238E27FC236}">
                <a16:creationId xmlns:a16="http://schemas.microsoft.com/office/drawing/2014/main" id="{60BB0D73-FD9D-4238-7509-60EEEBF4A9A1}"/>
              </a:ext>
            </a:extLst>
          </p:cNvPr>
          <p:cNvSpPr txBox="1">
            <a:spLocks/>
          </p:cNvSpPr>
          <p:nvPr/>
        </p:nvSpPr>
        <p:spPr>
          <a:xfrm>
            <a:off x="4267200" y="1479176"/>
            <a:ext cx="7458633" cy="5013698"/>
          </a:xfrm>
          <a:prstGeom prst="rect">
            <a:avLst/>
          </a:prstGeom>
          <a:solidFill>
            <a:srgbClr val="FFFF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Eleanor Williams – University of Cardiff and Researcher, The National Archives (UK)</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r>
              <a:rPr lang="en-GB" sz="1800">
                <a:solidFill>
                  <a:srgbClr val="000000"/>
                </a:solidFill>
                <a:latin typeface="Arial" panose="020B0604020202020204" pitchFamily="34" charset="0"/>
                <a:ea typeface="Times New Roman" panose="02020603050405020304" pitchFamily="18" charset="0"/>
              </a:rPr>
              <a:t>International relations and politics tutor at Cardiff University. </a:t>
            </a:r>
          </a:p>
          <a:p>
            <a:r>
              <a:rPr lang="en-GB" sz="1800">
                <a:solidFill>
                  <a:srgbClr val="000000"/>
                </a:solidFill>
                <a:effectLst/>
                <a:latin typeface="Arial" panose="020B0604020202020204" pitchFamily="34" charset="0"/>
                <a:ea typeface="Times New Roman" panose="02020603050405020304" pitchFamily="18" charset="0"/>
              </a:rPr>
              <a:t>First Class Honours Degree in International Relations and Politics at Cardiff University.</a:t>
            </a:r>
          </a:p>
          <a:p>
            <a:r>
              <a:rPr lang="en-GB" sz="1800">
                <a:solidFill>
                  <a:srgbClr val="000000"/>
                </a:solidFill>
                <a:latin typeface="Arial" panose="020B0604020202020204" pitchFamily="34" charset="0"/>
                <a:ea typeface="Times New Roman" panose="02020603050405020304" pitchFamily="18" charset="0"/>
              </a:rPr>
              <a:t>Masters Degree in International Relations.</a:t>
            </a:r>
            <a:endParaRPr lang="en-GB" sz="1800">
              <a:solidFill>
                <a:srgbClr val="000000"/>
              </a:solidFill>
              <a:effectLst/>
              <a:latin typeface="Arial" panose="020B0604020202020204" pitchFamily="34" charset="0"/>
              <a:ea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PhD from Queen’s University Belfast investigating the ethics of state intelligence during the conflicts in Northern Ireland and Colombia</a:t>
            </a:r>
          </a:p>
          <a:p>
            <a:r>
              <a:rPr lang="en-GB" sz="1800">
                <a:solidFill>
                  <a:srgbClr val="000000"/>
                </a:solidFill>
                <a:latin typeface="Arial" panose="020B0604020202020204" pitchFamily="34" charset="0"/>
                <a:ea typeface="Calibri" panose="020F0502020204030204" pitchFamily="34" charset="0"/>
                <a:cs typeface="Times New Roman" panose="02020603050405020304" pitchFamily="18" charset="0"/>
              </a:rPr>
              <a:t>Researcher at The National Archives identifying documents about The Belfast (Good Friday) Agreement </a:t>
            </a:r>
            <a:endParaRPr lang="en-GB" sz="180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9725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76C9-ABDC-3A50-CC09-482E603BF0E9}"/>
              </a:ext>
            </a:extLst>
          </p:cNvPr>
          <p:cNvSpPr>
            <a:spLocks noGrp="1"/>
          </p:cNvSpPr>
          <p:nvPr>
            <p:ph type="title" idx="4294967295"/>
          </p:nvPr>
        </p:nvSpPr>
        <p:spPr>
          <a:xfrm>
            <a:off x="373380" y="365125"/>
            <a:ext cx="11315700" cy="78549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View 2 – Dr Eleanor Williams</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88143D-3485-1061-A69E-2978CE2CEF46}"/>
              </a:ext>
            </a:extLst>
          </p:cNvPr>
          <p:cNvSpPr>
            <a:spLocks noGrp="1"/>
          </p:cNvSpPr>
          <p:nvPr>
            <p:ph idx="4294967295"/>
          </p:nvPr>
        </p:nvSpPr>
        <p:spPr>
          <a:xfrm>
            <a:off x="373380" y="1325880"/>
            <a:ext cx="11315700" cy="5166995"/>
          </a:xfrm>
          <a:prstGeom prst="rect">
            <a:avLst/>
          </a:prstGeom>
          <a:solidFill>
            <a:srgbClr val="FFFFFF">
              <a:alpha val="89804"/>
            </a:srgbClr>
          </a:solidFill>
        </p:spPr>
        <p:txBody>
          <a:bodyPr anchor="ctr">
            <a:normAutofit fontScale="85000" lnSpcReduction="10000"/>
          </a:bodyPr>
          <a:lstStyle/>
          <a:p>
            <a:pPr marL="0" indent="0">
              <a:lnSpc>
                <a:spcPct val="110000"/>
              </a:lnSpc>
              <a:buNone/>
            </a:pPr>
            <a:r>
              <a:rPr lang="en-GB" sz="2400">
                <a:ln>
                  <a:noFill/>
                </a:ln>
                <a:solidFill>
                  <a:srgbClr val="000000"/>
                </a:solidFill>
                <a:effectLst/>
                <a:latin typeface="Arial" panose="020B0604020202020204" pitchFamily="34" charset="0"/>
                <a:ea typeface="Arial Unicode MS"/>
                <a:cs typeface="Arial" panose="020B0604020202020204" pitchFamily="34" charset="0"/>
              </a:rPr>
              <a:t>One of the most important factors which led to the achievement of the Good Friday Agreement was the inclusion of the people who were conducting the violence, which were the Republicans and the Loyalists. In the past, there had been other attempts at peace such as the Sunningdale Agreement of 1973. Whilst this agreement had many of the key ideas of the Good Friday Agreement of 1998, one of the main things missing were the groups who were conducting the violence. This meant that Republicans and Loyalists, who were not part of the agreement, had no incentive to stop their violent campaigns. Subsequently, making peace in the 1970s was very difficult and resulted in thousands of more people being killed. </a:t>
            </a:r>
          </a:p>
          <a:p>
            <a:pPr marL="0" indent="0">
              <a:lnSpc>
                <a:spcPct val="110000"/>
              </a:lnSpc>
              <a:buNone/>
            </a:pPr>
            <a:r>
              <a:rPr lang="en-GB" sz="2400">
                <a:ln>
                  <a:noFill/>
                </a:ln>
                <a:solidFill>
                  <a:srgbClr val="000000"/>
                </a:solidFill>
                <a:effectLst/>
                <a:latin typeface="Arial" panose="020B0604020202020204" pitchFamily="34" charset="0"/>
                <a:ea typeface="Arial Unicode MS"/>
                <a:cs typeface="Arial" panose="020B0604020202020204" pitchFamily="34" charset="0"/>
              </a:rPr>
              <a:t>In the Good Friday Agreement of 1998, the Republican and Loyalist groups were part of the negotiations and agreement. This was difficult for all groups involved. People had to negotiate with groups who were responsible for killing their loved ones, friends, and people within their own community. However, it meant that some of their key grievances could be resolved, as well as having to compromise too with key issues such as decommissioning. By involving the Loyalists and Republicans, those who were responsible for the violence now had a stake in peace and led them to signing the Good Friday Agreement. </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653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F4BD-285B-45C5-D4A2-3E5E9006BD76}"/>
              </a:ext>
            </a:extLst>
          </p:cNvPr>
          <p:cNvSpPr>
            <a:spLocks noGrp="1"/>
          </p:cNvSpPr>
          <p:nvPr>
            <p:ph type="title" idx="4294967295"/>
          </p:nvPr>
        </p:nvSpPr>
        <p:spPr>
          <a:xfrm>
            <a:off x="358140" y="365125"/>
            <a:ext cx="11346180" cy="86931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View 3 - Professor Tom Hennessey - Biography</a:t>
            </a:r>
            <a:endParaRPr lang="en-GB" b="1" dirty="0">
              <a:solidFill>
                <a:schemeClr val="bg1"/>
              </a:solidFill>
              <a:latin typeface="Arial" panose="020B0604020202020204" pitchFamily="34" charset="0"/>
              <a:cs typeface="Arial" panose="020B0604020202020204" pitchFamily="34" charset="0"/>
            </a:endParaRPr>
          </a:p>
        </p:txBody>
      </p:sp>
      <p:pic>
        <p:nvPicPr>
          <p:cNvPr id="5" name="Picture 4" descr="Photograph of Tom Hennessey">
            <a:extLst>
              <a:ext uri="{FF2B5EF4-FFF2-40B4-BE49-F238E27FC236}">
                <a16:creationId xmlns:a16="http://schemas.microsoft.com/office/drawing/2014/main" id="{D29AE0A6-C024-421C-AE60-1F113FE9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 y="1355408"/>
            <a:ext cx="3817913" cy="5234531"/>
          </a:xfrm>
          <a:prstGeom prst="rect">
            <a:avLst/>
          </a:prstGeom>
        </p:spPr>
      </p:pic>
      <p:sp>
        <p:nvSpPr>
          <p:cNvPr id="7" name="Content Placeholder 2">
            <a:extLst>
              <a:ext uri="{FF2B5EF4-FFF2-40B4-BE49-F238E27FC236}">
                <a16:creationId xmlns:a16="http://schemas.microsoft.com/office/drawing/2014/main" id="{C6A3F450-409F-9C9C-87D4-262D365B8450}"/>
              </a:ext>
            </a:extLst>
          </p:cNvPr>
          <p:cNvSpPr txBox="1">
            <a:spLocks/>
          </p:cNvSpPr>
          <p:nvPr/>
        </p:nvSpPr>
        <p:spPr>
          <a:xfrm>
            <a:off x="4404360" y="1355408"/>
            <a:ext cx="7299960" cy="5234531"/>
          </a:xfrm>
          <a:prstGeom prst="rect">
            <a:avLst/>
          </a:prstGeom>
          <a:solidFill>
            <a:srgbClr val="FFFFFF">
              <a:alpha val="89804"/>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18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Tom Hennessey – Canterbury Christ Church University</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Professor of Modern British and Irish History at Canterbury Christ Church University. </a:t>
            </a:r>
          </a:p>
          <a:p>
            <a:r>
              <a:rPr lang="en-GB" sz="1800">
                <a:solidFill>
                  <a:srgbClr val="000000"/>
                </a:solidFill>
                <a:effectLst/>
                <a:latin typeface="Arial" panose="020B0604020202020204" pitchFamily="34" charset="0"/>
                <a:ea typeface="Times New Roman" panose="02020603050405020304" pitchFamily="18" charset="0"/>
              </a:rPr>
              <a:t>Junior Research Fellow, at  the Institute of Irish Studies, at Queen’s University, Belfast.</a:t>
            </a:r>
          </a:p>
          <a:p>
            <a:r>
              <a:rPr lang="en-GB" sz="1800">
                <a:solidFill>
                  <a:srgbClr val="000000"/>
                </a:solidFill>
                <a:effectLst/>
                <a:latin typeface="Arial" panose="020B0604020202020204" pitchFamily="34" charset="0"/>
                <a:ea typeface="Times New Roman" panose="02020603050405020304" pitchFamily="18" charset="0"/>
              </a:rPr>
              <a:t>Research Officer at the Centre for the Study of Conflict, the University of Ulster.</a:t>
            </a:r>
          </a:p>
          <a:p>
            <a:r>
              <a:rPr lang="en-GB" sz="1800">
                <a:solidFill>
                  <a:srgbClr val="000000"/>
                </a:solidFill>
                <a:effectLst/>
                <a:latin typeface="Arial" panose="020B0604020202020204" pitchFamily="34" charset="0"/>
                <a:ea typeface="Times New Roman" panose="02020603050405020304" pitchFamily="18" charset="0"/>
              </a:rPr>
              <a:t>Research Assistant at the think tank Democratic Dialogue</a:t>
            </a:r>
          </a:p>
          <a:p>
            <a:r>
              <a:rPr lang="en-GB" sz="1800">
                <a:solidFill>
                  <a:srgbClr val="000000"/>
                </a:solidFill>
                <a:effectLst/>
                <a:latin typeface="Arial" panose="020B0604020202020204" pitchFamily="34" charset="0"/>
                <a:ea typeface="Times New Roman" panose="02020603050405020304" pitchFamily="18" charset="0"/>
              </a:rPr>
              <a:t>Research Fellow at the School of Politics, at Queen’s University, Belfast.</a:t>
            </a:r>
          </a:p>
          <a:p>
            <a:r>
              <a:rPr lang="en-GB" sz="1800">
                <a:solidFill>
                  <a:srgbClr val="000000"/>
                </a:solidFill>
                <a:effectLst/>
                <a:latin typeface="Arial" panose="020B0604020202020204" pitchFamily="34" charset="0"/>
                <a:ea typeface="Times New Roman" panose="02020603050405020304" pitchFamily="18" charset="0"/>
              </a:rPr>
              <a:t>Member of the Ulster Unionist Party’s Talks Team during the negotiation of the Belfast (Good Friday) Agreement in 1998.</a:t>
            </a:r>
            <a:endParaRPr lang="en-GB" sz="180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88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76C9-ABDC-3A50-CC09-482E603BF0E9}"/>
              </a:ext>
            </a:extLst>
          </p:cNvPr>
          <p:cNvSpPr>
            <a:spLocks noGrp="1"/>
          </p:cNvSpPr>
          <p:nvPr>
            <p:ph type="title" idx="4294967295"/>
          </p:nvPr>
        </p:nvSpPr>
        <p:spPr>
          <a:xfrm>
            <a:off x="426720" y="365125"/>
            <a:ext cx="11277600" cy="793115"/>
          </a:xfrm>
          <a:prstGeom prst="rect">
            <a:avLst/>
          </a:prstGeom>
          <a:solidFill>
            <a:srgbClr val="002381"/>
          </a:solidFill>
        </p:spPr>
        <p:txBody>
          <a:bodyPr anchor="ctr"/>
          <a:lstStyle/>
          <a:p>
            <a:r>
              <a:rPr lang="en-GB" b="1">
                <a:solidFill>
                  <a:schemeClr val="bg1"/>
                </a:solidFill>
                <a:latin typeface="Arial" panose="020B0604020202020204" pitchFamily="34" charset="0"/>
                <a:cs typeface="Arial" panose="020B0604020202020204" pitchFamily="34" charset="0"/>
              </a:rPr>
              <a:t>View 3 - Professor Tom Hennessey</a:t>
            </a:r>
            <a:endParaRPr lang="en-GB"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88143D-3485-1061-A69E-2978CE2CEF46}"/>
              </a:ext>
            </a:extLst>
          </p:cNvPr>
          <p:cNvSpPr>
            <a:spLocks noGrp="1"/>
          </p:cNvSpPr>
          <p:nvPr>
            <p:ph idx="4294967295"/>
          </p:nvPr>
        </p:nvSpPr>
        <p:spPr>
          <a:xfrm>
            <a:off x="426720" y="1288098"/>
            <a:ext cx="11277600" cy="5204777"/>
          </a:xfrm>
          <a:prstGeom prst="rect">
            <a:avLst/>
          </a:prstGeom>
          <a:solidFill>
            <a:srgbClr val="FFFFFF">
              <a:alpha val="89804"/>
            </a:srgbClr>
          </a:solidFill>
        </p:spPr>
        <p:txBody>
          <a:bodyPr>
            <a:noAutofit/>
          </a:bodyPr>
          <a:lstStyle/>
          <a:p>
            <a:pPr marL="0" indent="0">
              <a:lnSpc>
                <a:spcPct val="100000"/>
              </a:lnSpc>
              <a:spcAft>
                <a:spcPts val="800"/>
              </a:spcAft>
              <a:buNone/>
            </a:pPr>
            <a:r>
              <a:rPr lang="en-GB" sz="2200">
                <a:effectLst/>
                <a:latin typeface="Arial" panose="020B0604020202020204" pitchFamily="34" charset="0"/>
                <a:ea typeface="Times New Roman" panose="02020603050405020304" pitchFamily="18" charset="0"/>
                <a:cs typeface="Arial" panose="020B0604020202020204" pitchFamily="34" charset="0"/>
              </a:rPr>
              <a:t>A key turning point was the Republican movement’s dropping of the demand for a declaration by the British of intent to withdraw from Northern Ireland. This was a traditional Republican demand, and its ending can be traced back to a speech given by Jim Gibney of Sinn Féin, in 1992, at Bowdenstown, the burial place of the great Irish Republican, Wolfe Tone, where they make major announcements, when he said: “We know and accept that the British government's departure must be preceded by a sustained period of peace and will arise out of negotiations. We know and accept that such negotiations will involve the different shades of Irish nationalism, and Irish unionism engaging the British government either together or separately to secure an all-embracing and durable peace process.”</a:t>
            </a:r>
          </a:p>
          <a:p>
            <a:pPr marL="0" indent="0">
              <a:lnSpc>
                <a:spcPct val="100000"/>
              </a:lnSpc>
              <a:spcAft>
                <a:spcPts val="800"/>
              </a:spcAft>
              <a:buNone/>
            </a:pPr>
            <a:r>
              <a:rPr lang="en-GB" sz="2200">
                <a:effectLst/>
                <a:latin typeface="Arial" panose="020B0604020202020204" pitchFamily="34" charset="0"/>
                <a:ea typeface="Times New Roman" panose="02020603050405020304" pitchFamily="18" charset="0"/>
                <a:cs typeface="Arial" panose="020B0604020202020204" pitchFamily="34" charset="0"/>
              </a:rPr>
              <a:t>Jim Gibney was part of Gerry Adams’ think tank at Sinn Féin and he was setting the scene that there would be a longer process which would not require the British to agree to withdrawal up front. This marks a key change by the republican movement and a change in the thinking about the role of armed struggle against the British. </a:t>
            </a:r>
            <a:r>
              <a:rPr lang="en-GB" sz="2200">
                <a:ln>
                  <a:noFill/>
                </a:ln>
                <a:solidFill>
                  <a:srgbClr val="000000"/>
                </a:solidFill>
                <a:effectLst/>
                <a:latin typeface="Arial" panose="020B0604020202020204" pitchFamily="34" charset="0"/>
                <a:ea typeface="Arial Unicode MS"/>
                <a:cs typeface="Arial" panose="020B0604020202020204" pitchFamily="34" charset="0"/>
              </a:rPr>
              <a:t> </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194683"/>
      </p:ext>
    </p:extLst>
  </p:cSld>
  <p:clrMapOvr>
    <a:masterClrMapping/>
  </p:clrMapOvr>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GF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v1.potx" id="{556F4431-1E2B-42AC-B219-CEAD77DA4499}" vid="{B6A91C93-D596-47F9-A623-001EC812FA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8509</TotalTime>
  <Words>6085</Words>
  <Application>Microsoft Office PowerPoint</Application>
  <PresentationFormat>Widescreen</PresentationFormat>
  <Paragraphs>472</Paragraphs>
  <Slides>27</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Roboto Mono</vt:lpstr>
      <vt:lpstr>Content slides</vt:lpstr>
      <vt:lpstr>What was the most important factor which led to the achievement of the Belfast (Good Friday) Agreement?</vt:lpstr>
      <vt:lpstr>Substantiating Historical Interpretations </vt:lpstr>
      <vt:lpstr>We asked five historians the following question…</vt:lpstr>
      <vt:lpstr>View 1 - Professor Henry Patterson - Biography</vt:lpstr>
      <vt:lpstr>View 1 - Professor Henry Patterson </vt:lpstr>
      <vt:lpstr>View 2 – Dr Eleanor Williams - Biography</vt:lpstr>
      <vt:lpstr>View 2 – Dr Eleanor Williams</vt:lpstr>
      <vt:lpstr>View 3 - Professor Tom Hennessey - Biography</vt:lpstr>
      <vt:lpstr>View 3 - Professor Tom Hennessey</vt:lpstr>
      <vt:lpstr>View 4 - Dr Caoimhe Nic Dháibhéid - Biography</vt:lpstr>
      <vt:lpstr>View 4 - Dr Caoimhe Nic Dháibhéid</vt:lpstr>
      <vt:lpstr>View 5 – Frank Sheridan - Biography</vt:lpstr>
      <vt:lpstr>View 5 – Frank Sheridan</vt:lpstr>
      <vt:lpstr>Part 1: Assess the Interpretations </vt:lpstr>
      <vt:lpstr>Part 2: Assess the Sources</vt:lpstr>
      <vt:lpstr>Worked example</vt:lpstr>
      <vt:lpstr>Before studying the documents remember…</vt:lpstr>
      <vt:lpstr>Source 1</vt:lpstr>
      <vt:lpstr>Source 2</vt:lpstr>
      <vt:lpstr>Source 3</vt:lpstr>
      <vt:lpstr>Source 4</vt:lpstr>
      <vt:lpstr>Source 5</vt:lpstr>
      <vt:lpstr>Source 6</vt:lpstr>
      <vt:lpstr>Source 7</vt:lpstr>
      <vt:lpstr>Source 8 </vt:lpstr>
      <vt:lpstr>Source 9</vt:lpstr>
      <vt:lpstr>Source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led to the Belfast (Good Friday) Agreement?</dc:title>
  <dc:creator>The National Archives Education Service</dc:creator>
  <cp:lastModifiedBy>Morris, Rosalind</cp:lastModifiedBy>
  <cp:revision>27</cp:revision>
  <dcterms:created xsi:type="dcterms:W3CDTF">2023-04-08T10:11:26Z</dcterms:created>
  <dcterms:modified xsi:type="dcterms:W3CDTF">2024-04-02T12:18:43Z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1c22e59-6e76-40e7-9277-37c464fc6354_Enabled">
    <vt:lpwstr>true</vt:lpwstr>
  </property>
  <property fmtid="{D5CDD505-2E9C-101B-9397-08002B2CF9AE}" pid="3" name="MSIP_Label_61c22e59-6e76-40e7-9277-37c464fc6354_SetDate">
    <vt:lpwstr>2023-07-27T23:32:27Z</vt:lpwstr>
  </property>
  <property fmtid="{D5CDD505-2E9C-101B-9397-08002B2CF9AE}" pid="4" name="MSIP_Label_61c22e59-6e76-40e7-9277-37c464fc6354_Method">
    <vt:lpwstr>Privileged</vt:lpwstr>
  </property>
  <property fmtid="{D5CDD505-2E9C-101B-9397-08002B2CF9AE}" pid="5" name="MSIP_Label_61c22e59-6e76-40e7-9277-37c464fc6354_Name">
    <vt:lpwstr>OFFICIAL</vt:lpwstr>
  </property>
  <property fmtid="{D5CDD505-2E9C-101B-9397-08002B2CF9AE}" pid="6" name="MSIP_Label_61c22e59-6e76-40e7-9277-37c464fc6354_SiteId">
    <vt:lpwstr>f99512c1-fd9f-4475-9896-9a0b3cdc50ec</vt:lpwstr>
  </property>
  <property fmtid="{D5CDD505-2E9C-101B-9397-08002B2CF9AE}" pid="7" name="MSIP_Label_61c22e59-6e76-40e7-9277-37c464fc6354_ActionId">
    <vt:lpwstr>257aa260-0917-4efd-8e30-5dc4626f7ca6</vt:lpwstr>
  </property>
  <property fmtid="{D5CDD505-2E9C-101B-9397-08002B2CF9AE}" pid="8" name="MSIP_Label_61c22e59-6e76-40e7-9277-37c464fc6354_ContentBits">
    <vt:lpwstr>0</vt:lpwstr>
  </property>
</Properties>
</file>